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2" r:id="rId4"/>
    <p:sldId id="263" r:id="rId5"/>
    <p:sldId id="260" r:id="rId6"/>
    <p:sldId id="257" r:id="rId7"/>
    <p:sldId id="261" r:id="rId8"/>
    <p:sldId id="258" r:id="rId9"/>
    <p:sldId id="267" r:id="rId10"/>
    <p:sldId id="259"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showGuides="1">
      <p:cViewPr varScale="1">
        <p:scale>
          <a:sx n="92" d="100"/>
          <a:sy n="92" d="100"/>
        </p:scale>
        <p:origin x="700" y="52"/>
      </p:cViewPr>
      <p:guideLst>
        <p:guide orient="horz" pos="2160"/>
        <p:guide pos="3840"/>
      </p:guideLst>
    </p:cSldViewPr>
  </p:slideViewPr>
  <p:notesTextViewPr>
    <p:cViewPr>
      <p:scale>
        <a:sx n="1" d="1"/>
        <a:sy n="1" d="1"/>
      </p:scale>
      <p:origin x="0" y="0"/>
    </p:cViewPr>
  </p:notesTextViewPr>
  <p:gridSpacing cx="360000" cy="360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8382F-39AE-4438-AF69-1686BB10FA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EF9729-E77E-41EF-A1A0-21D86AA6C5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33A8BB2-BECD-427C-ABD9-0CD8A5A8ADB1}"/>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5" name="Footer Placeholder 4">
            <a:extLst>
              <a:ext uri="{FF2B5EF4-FFF2-40B4-BE49-F238E27FC236}">
                <a16:creationId xmlns:a16="http://schemas.microsoft.com/office/drawing/2014/main" id="{831A1A91-6EF3-4F92-8665-B1EDA321D5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01A91A-3312-4F63-8766-DF2CA8CFD742}"/>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3373296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07C63-CA2F-4799-A04E-5166C26F695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8962100-BF1F-4552-9C9F-C47A97D4FD7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D86D6B-0123-41BA-B5C7-3FA55B0FD7DD}"/>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5" name="Footer Placeholder 4">
            <a:extLst>
              <a:ext uri="{FF2B5EF4-FFF2-40B4-BE49-F238E27FC236}">
                <a16:creationId xmlns:a16="http://schemas.microsoft.com/office/drawing/2014/main" id="{8EE202AF-2458-40DC-9700-0071C18ED2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6B8894-7E43-4266-B825-B093E13E06AC}"/>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2871120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62673E-D55A-460C-BBD0-02E9566ED6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48C8AB1-F3CF-4587-8BB0-E0B51C1F53F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7C84E8-BB5C-4B5A-A070-23A17BD41E51}"/>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5" name="Footer Placeholder 4">
            <a:extLst>
              <a:ext uri="{FF2B5EF4-FFF2-40B4-BE49-F238E27FC236}">
                <a16:creationId xmlns:a16="http://schemas.microsoft.com/office/drawing/2014/main" id="{D1444682-0BA6-4D14-8D1F-D503ADAB03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D9F5D7-A15F-45BE-825C-C6B79A32E6A7}"/>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296669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5504B0-89A4-4F4B-9AAD-6CB5C99F635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AF4FE6-3B21-462E-A28A-6ED053A6B50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FFF3D6-9E62-46F9-965F-DD7CA86C948D}"/>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5" name="Footer Placeholder 4">
            <a:extLst>
              <a:ext uri="{FF2B5EF4-FFF2-40B4-BE49-F238E27FC236}">
                <a16:creationId xmlns:a16="http://schemas.microsoft.com/office/drawing/2014/main" id="{B1EB7D17-3EB6-4701-85BC-94D2FA5DBF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51D7BE-D6DD-41F2-9748-F9EE19399B9B}"/>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195500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DB41C-1493-45D0-A224-79AECB9966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CF0BB98-1E05-4067-8D17-A6DCBAF1B94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586432A-6233-4EB1-A59C-BA371E2D5BF3}"/>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5" name="Footer Placeholder 4">
            <a:extLst>
              <a:ext uri="{FF2B5EF4-FFF2-40B4-BE49-F238E27FC236}">
                <a16:creationId xmlns:a16="http://schemas.microsoft.com/office/drawing/2014/main" id="{0A09C05B-0A66-4DD1-9E55-8672DB26CA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6BEA48-EFF6-4A9C-95BB-D879E9989481}"/>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107132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27141-A5D3-4C16-B0FA-A6B06C50386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9B14D89-4C2C-4AD6-984F-8D38DB2E1E0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1E2095-E870-4540-8BA7-3068EA9F25F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33356FB-E346-4E6F-84C2-A48A5EAD5B88}"/>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6" name="Footer Placeholder 5">
            <a:extLst>
              <a:ext uri="{FF2B5EF4-FFF2-40B4-BE49-F238E27FC236}">
                <a16:creationId xmlns:a16="http://schemas.microsoft.com/office/drawing/2014/main" id="{348449F6-A8EF-4398-8D99-04A2A550B7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8DF7D3-C6B1-4057-994F-034EEEB2B8D9}"/>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2822408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D4AB-67D0-4E2A-A49E-ABBA28A6EF9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6B0BB6F-A21E-45EE-8261-7B0C78FE5C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FFEAB29-4316-4D75-92B7-EDAC3B05C57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02B8253-DCFB-4C69-98CE-58CE35B75E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3827B81-6678-4F9E-AFE8-EB7AF874440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473A944-83F5-43E7-A255-33283BE41616}"/>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8" name="Footer Placeholder 7">
            <a:extLst>
              <a:ext uri="{FF2B5EF4-FFF2-40B4-BE49-F238E27FC236}">
                <a16:creationId xmlns:a16="http://schemas.microsoft.com/office/drawing/2014/main" id="{4FC29C07-CCFB-42D6-BD04-D69D515522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672F090-0487-4378-82EF-02935A6FC7FE}"/>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292112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E5B15-F865-4EC1-8E88-C20C5DAF20D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3C0B116-AEEB-4FFF-A08E-56096F9617E1}"/>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4" name="Footer Placeholder 3">
            <a:extLst>
              <a:ext uri="{FF2B5EF4-FFF2-40B4-BE49-F238E27FC236}">
                <a16:creationId xmlns:a16="http://schemas.microsoft.com/office/drawing/2014/main" id="{0B18F565-E694-498E-A6D2-5914A6CE4D3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F0A6853-E3F5-405E-A748-746088202965}"/>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37596441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4B2D8C-1CB1-41FF-8DDF-9D485E9B20C9}"/>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3" name="Footer Placeholder 2">
            <a:extLst>
              <a:ext uri="{FF2B5EF4-FFF2-40B4-BE49-F238E27FC236}">
                <a16:creationId xmlns:a16="http://schemas.microsoft.com/office/drawing/2014/main" id="{BB93CC0B-B0C6-4443-9D6B-9B3B029CC9F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5FACD4D-787A-44F4-80EB-9CB3FA4ED6E6}"/>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2715472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19E18-4D8D-4220-B5FB-97ACFE329E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CFCECF9-FFC7-492D-9510-91FAEB1ABB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7FDA812-778E-46EF-B750-D91E319AF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1D3B5E-C3E1-4B72-B5BC-72FBA5B05212}"/>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6" name="Footer Placeholder 5">
            <a:extLst>
              <a:ext uri="{FF2B5EF4-FFF2-40B4-BE49-F238E27FC236}">
                <a16:creationId xmlns:a16="http://schemas.microsoft.com/office/drawing/2014/main" id="{7ECA6CF1-7FAE-48BA-ACD5-41D8D1D045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2DC2636-E705-4701-8CC0-F70680D2E08D}"/>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632976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D4523-C62B-408F-83CF-9EEBF19E1D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6AEB5BF-35E3-4AC1-8C56-515F5FE27A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0CB048-81D8-4B97-819A-5E1AA1537E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94247EF-7501-4AAF-A2EE-BF5D19213EDE}"/>
              </a:ext>
            </a:extLst>
          </p:cNvPr>
          <p:cNvSpPr>
            <a:spLocks noGrp="1"/>
          </p:cNvSpPr>
          <p:nvPr>
            <p:ph type="dt" sz="half" idx="10"/>
          </p:nvPr>
        </p:nvSpPr>
        <p:spPr/>
        <p:txBody>
          <a:bodyPr/>
          <a:lstStyle/>
          <a:p>
            <a:fld id="{1DEAEE08-AF08-496D-B0E4-302C6D54BC9B}" type="datetimeFigureOut">
              <a:rPr lang="en-GB" smtClean="0"/>
              <a:t>20/04/2026</a:t>
            </a:fld>
            <a:endParaRPr lang="en-GB"/>
          </a:p>
        </p:txBody>
      </p:sp>
      <p:sp>
        <p:nvSpPr>
          <p:cNvPr id="6" name="Footer Placeholder 5">
            <a:extLst>
              <a:ext uri="{FF2B5EF4-FFF2-40B4-BE49-F238E27FC236}">
                <a16:creationId xmlns:a16="http://schemas.microsoft.com/office/drawing/2014/main" id="{841A467A-D230-4C0A-BB37-CBAB480E88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D7F7A1-B4C0-4F57-8EA0-EEBC0F1F356F}"/>
              </a:ext>
            </a:extLst>
          </p:cNvPr>
          <p:cNvSpPr>
            <a:spLocks noGrp="1"/>
          </p:cNvSpPr>
          <p:nvPr>
            <p:ph type="sldNum" sz="quarter" idx="12"/>
          </p:nvPr>
        </p:nvSpPr>
        <p:spPr/>
        <p:txBody>
          <a:bodyPr/>
          <a:lstStyle/>
          <a:p>
            <a:fld id="{58040833-5C50-465C-B41A-4F596FDC2DC3}" type="slidenum">
              <a:rPr lang="en-GB" smtClean="0"/>
              <a:t>‹#›</a:t>
            </a:fld>
            <a:endParaRPr lang="en-GB"/>
          </a:p>
        </p:txBody>
      </p:sp>
    </p:spTree>
    <p:extLst>
      <p:ext uri="{BB962C8B-B14F-4D97-AF65-F5344CB8AC3E}">
        <p14:creationId xmlns:p14="http://schemas.microsoft.com/office/powerpoint/2010/main" val="1445482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C1C42A-AEA5-4792-B176-5E0D50B388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90C11EA-971F-4074-9B13-320BC60E9D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CF1D8F0-42E0-46D8-A3C1-92D44F5EE5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EAEE08-AF08-496D-B0E4-302C6D54BC9B}" type="datetimeFigureOut">
              <a:rPr lang="en-GB" smtClean="0"/>
              <a:t>20/04/2026</a:t>
            </a:fld>
            <a:endParaRPr lang="en-GB"/>
          </a:p>
        </p:txBody>
      </p:sp>
      <p:sp>
        <p:nvSpPr>
          <p:cNvPr id="5" name="Footer Placeholder 4">
            <a:extLst>
              <a:ext uri="{FF2B5EF4-FFF2-40B4-BE49-F238E27FC236}">
                <a16:creationId xmlns:a16="http://schemas.microsoft.com/office/drawing/2014/main" id="{A44E1F10-820D-47E1-9EEE-F598C75E48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A86E52B-886A-445F-AD65-971C458AE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40833-5C50-465C-B41A-4F596FDC2DC3}" type="slidenum">
              <a:rPr lang="en-GB" smtClean="0"/>
              <a:t>‹#›</a:t>
            </a:fld>
            <a:endParaRPr lang="en-GB"/>
          </a:p>
        </p:txBody>
      </p:sp>
    </p:spTree>
    <p:extLst>
      <p:ext uri="{BB962C8B-B14F-4D97-AF65-F5344CB8AC3E}">
        <p14:creationId xmlns:p14="http://schemas.microsoft.com/office/powerpoint/2010/main" val="2940842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AD3933-CE0D-4B9B-BE1A-CAE3E40FD595}"/>
              </a:ext>
            </a:extLst>
          </p:cNvPr>
          <p:cNvSpPr txBox="1"/>
          <p:nvPr/>
        </p:nvSpPr>
        <p:spPr>
          <a:xfrm>
            <a:off x="4968928" y="238162"/>
            <a:ext cx="2254143" cy="523220"/>
          </a:xfrm>
          <a:prstGeom prst="rect">
            <a:avLst/>
          </a:prstGeom>
          <a:noFill/>
        </p:spPr>
        <p:txBody>
          <a:bodyPr wrap="none" rtlCol="0">
            <a:spAutoFit/>
          </a:bodyPr>
          <a:lstStyle/>
          <a:p>
            <a:r>
              <a:rPr lang="it-IT" sz="2800" dirty="0"/>
              <a:t>Progetto 2026</a:t>
            </a:r>
            <a:endParaRPr lang="en-GB" sz="28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D8AE3E9-E1B1-45BE-A6A0-5729152AEFA9}"/>
                  </a:ext>
                </a:extLst>
              </p:cNvPr>
              <p:cNvSpPr txBox="1"/>
              <p:nvPr/>
            </p:nvSpPr>
            <p:spPr>
              <a:xfrm>
                <a:off x="924141" y="917430"/>
                <a:ext cx="10172700" cy="923330"/>
              </a:xfrm>
              <a:prstGeom prst="rect">
                <a:avLst/>
              </a:prstGeom>
              <a:noFill/>
            </p:spPr>
            <p:txBody>
              <a:bodyPr wrap="square" rtlCol="0">
                <a:spAutoFit/>
              </a:bodyPr>
              <a:lstStyle/>
              <a:p>
                <a:pPr marL="285750" indent="-285750">
                  <a:buFont typeface="Arial" panose="020B0604020202020204" pitchFamily="34" charset="0"/>
                  <a:buChar char="•"/>
                </a:pPr>
                <a:r>
                  <a:rPr lang="it-IT" dirty="0"/>
                  <a:t>Caricare i file relativi al segnale </a:t>
                </a:r>
                <a14:m>
                  <m:oMath xmlns:m="http://schemas.openxmlformats.org/officeDocument/2006/math">
                    <m:r>
                      <a:rPr lang="it-IT" i="1" dirty="0" smtClean="0">
                        <a:latin typeface="Cambria Math" panose="02040503050406030204" pitchFamily="18" charset="0"/>
                      </a:rPr>
                      <m:t>𝑥</m:t>
                    </m:r>
                  </m:oMath>
                </a14:m>
                <a:r>
                  <a:rPr lang="it-IT" dirty="0"/>
                  <a:t> e al segnale con eco </a:t>
                </a:r>
                <a14:m>
                  <m:oMath xmlns:m="http://schemas.openxmlformats.org/officeDocument/2006/math">
                    <m:r>
                      <a:rPr lang="it-IT" b="0" i="1" dirty="0" smtClean="0">
                        <a:latin typeface="Cambria Math" panose="02040503050406030204" pitchFamily="18" charset="0"/>
                      </a:rPr>
                      <m:t>𝑦</m:t>
                    </m:r>
                  </m:oMath>
                </a14:m>
                <a:r>
                  <a:rPr lang="it-IT" dirty="0"/>
                  <a:t>  </a:t>
                </a:r>
              </a:p>
              <a:p>
                <a:r>
                  <a:rPr lang="en-GB" dirty="0">
                    <a:solidFill>
                      <a:srgbClr val="C00000"/>
                    </a:solidFill>
                  </a:rPr>
                  <a:t>load('Audio1.mat’); load('Audio2.mat’); </a:t>
                </a:r>
                <a:r>
                  <a:rPr lang="en-GB" dirty="0" err="1">
                    <a:solidFill>
                      <a:srgbClr val="C00000"/>
                    </a:solidFill>
                  </a:rPr>
                  <a:t>che</a:t>
                </a:r>
                <a:r>
                  <a:rPr lang="en-GB" dirty="0">
                    <a:solidFill>
                      <a:srgbClr val="C00000"/>
                    </a:solidFill>
                  </a:rPr>
                  <a:t> </a:t>
                </a:r>
                <a:r>
                  <a:rPr lang="en-GB" dirty="0" err="1">
                    <a:solidFill>
                      <a:srgbClr val="C00000"/>
                    </a:solidFill>
                  </a:rPr>
                  <a:t>saranno</a:t>
                </a:r>
                <a:r>
                  <a:rPr lang="en-GB" dirty="0">
                    <a:solidFill>
                      <a:srgbClr val="C00000"/>
                    </a:solidFill>
                  </a:rPr>
                  <a:t> </a:t>
                </a:r>
                <a:r>
                  <a:rPr lang="en-GB" dirty="0" err="1">
                    <a:solidFill>
                      <a:srgbClr val="C00000"/>
                    </a:solidFill>
                  </a:rPr>
                  <a:t>automaticamente</a:t>
                </a:r>
                <a:r>
                  <a:rPr lang="en-GB" dirty="0">
                    <a:solidFill>
                      <a:srgbClr val="C00000"/>
                    </a:solidFill>
                  </a:rPr>
                  <a:t> </a:t>
                </a:r>
                <a:r>
                  <a:rPr lang="en-GB" dirty="0" err="1">
                    <a:solidFill>
                      <a:srgbClr val="C00000"/>
                    </a:solidFill>
                  </a:rPr>
                  <a:t>assegnati</a:t>
                </a:r>
                <a:r>
                  <a:rPr lang="en-GB" dirty="0">
                    <a:solidFill>
                      <a:srgbClr val="C00000"/>
                    </a:solidFill>
                  </a:rPr>
                  <a:t> </a:t>
                </a:r>
                <a:r>
                  <a:rPr lang="en-GB" dirty="0" err="1">
                    <a:solidFill>
                      <a:srgbClr val="C00000"/>
                    </a:solidFill>
                  </a:rPr>
                  <a:t>alle</a:t>
                </a:r>
                <a:r>
                  <a:rPr lang="en-GB" dirty="0">
                    <a:solidFill>
                      <a:srgbClr val="C00000"/>
                    </a:solidFill>
                  </a:rPr>
                  <a:t> </a:t>
                </a:r>
                <a:r>
                  <a:rPr lang="en-GB" dirty="0" err="1">
                    <a:solidFill>
                      <a:srgbClr val="C00000"/>
                    </a:solidFill>
                  </a:rPr>
                  <a:t>variabili</a:t>
                </a:r>
                <a:r>
                  <a:rPr lang="en-GB" dirty="0">
                    <a:solidFill>
                      <a:srgbClr val="C00000"/>
                    </a:solidFill>
                  </a:rPr>
                  <a:t> x e y</a:t>
                </a:r>
              </a:p>
              <a:p>
                <a:endParaRPr lang="it-IT" dirty="0"/>
              </a:p>
            </p:txBody>
          </p:sp>
        </mc:Choice>
        <mc:Fallback xmlns="">
          <p:sp>
            <p:nvSpPr>
              <p:cNvPr id="7" name="TextBox 6">
                <a:extLst>
                  <a:ext uri="{FF2B5EF4-FFF2-40B4-BE49-F238E27FC236}">
                    <a16:creationId xmlns:a16="http://schemas.microsoft.com/office/drawing/2014/main" id="{8D8AE3E9-E1B1-45BE-A6A0-5729152AEFA9}"/>
                  </a:ext>
                </a:extLst>
              </p:cNvPr>
              <p:cNvSpPr txBox="1">
                <a:spLocks noRot="1" noChangeAspect="1" noMove="1" noResize="1" noEditPoints="1" noAdjustHandles="1" noChangeArrowheads="1" noChangeShapeType="1" noTextEdit="1"/>
              </p:cNvSpPr>
              <p:nvPr/>
            </p:nvSpPr>
            <p:spPr>
              <a:xfrm>
                <a:off x="924141" y="917430"/>
                <a:ext cx="10172700" cy="923330"/>
              </a:xfrm>
              <a:prstGeom prst="rect">
                <a:avLst/>
              </a:prstGeom>
              <a:blipFill>
                <a:blip r:embed="rId2"/>
                <a:stretch>
                  <a:fillRect l="-540" t="-3289"/>
                </a:stretch>
              </a:blipFill>
            </p:spPr>
            <p:txBody>
              <a:bodyPr/>
              <a:lstStyle/>
              <a:p>
                <a:r>
                  <a:rPr lang="en-GB">
                    <a:noFill/>
                  </a:rPr>
                  <a:t> </a:t>
                </a:r>
              </a:p>
            </p:txBody>
          </p:sp>
        </mc:Fallback>
      </mc:AlternateContent>
      <p:sp>
        <p:nvSpPr>
          <p:cNvPr id="11" name="Rectangle 10">
            <a:extLst>
              <a:ext uri="{FF2B5EF4-FFF2-40B4-BE49-F238E27FC236}">
                <a16:creationId xmlns:a16="http://schemas.microsoft.com/office/drawing/2014/main" id="{9BEC0F05-BC7A-458E-995C-FFE387543AE6}"/>
              </a:ext>
            </a:extLst>
          </p:cNvPr>
          <p:cNvSpPr/>
          <p:nvPr/>
        </p:nvSpPr>
        <p:spPr>
          <a:xfrm>
            <a:off x="2479961" y="1994913"/>
            <a:ext cx="6954983" cy="4247317"/>
          </a:xfrm>
          <a:prstGeom prst="rect">
            <a:avLst/>
          </a:prstGeom>
        </p:spPr>
        <p:txBody>
          <a:bodyPr wrap="square">
            <a:spAutoFit/>
          </a:bodyPr>
          <a:lstStyle/>
          <a:p>
            <a:r>
              <a:rPr lang="it-IT" dirty="0">
                <a:solidFill>
                  <a:srgbClr val="008013"/>
                </a:solidFill>
                <a:latin typeface="Times New Roman" panose="02020603050405020304" pitchFamily="18" charset="0"/>
              </a:rPr>
              <a:t>% Progetto riallineamento segnali audio. AA 2025/26</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Nome ..........</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Cognome .............</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Codice Persona .............</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Data ..............</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Sono dati due file Audio1.mat e Audio2.mat. Il primo contiene il vettore</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x con un breve brano musicale. Il secondo conteine il vettore y con la</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somma del brano contenuto in x e una sua replica ritardata x(t-Tau). </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Il progetto consiste nello stimare il ritardo Tau della replica e, dopo averla allineata con il primo segnale, </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sottrarla a y in modo da eliminare l'effetto eco chiaramente percepibile ascoltando il vettore y. </a:t>
            </a:r>
            <a:endParaRPr lang="it-IT" dirty="0">
              <a:latin typeface="Times New Roman" panose="02020603050405020304" pitchFamily="18" charset="0"/>
            </a:endParaRPr>
          </a:p>
          <a:p>
            <a:r>
              <a:rPr lang="it-IT" dirty="0">
                <a:latin typeface="Times New Roman" panose="02020603050405020304" pitchFamily="18" charset="0"/>
              </a:rPr>
              <a:t>clear </a:t>
            </a:r>
          </a:p>
          <a:p>
            <a:r>
              <a:rPr lang="it-IT" dirty="0">
                <a:latin typeface="Times New Roman" panose="02020603050405020304" pitchFamily="18" charset="0"/>
              </a:rPr>
              <a:t>close </a:t>
            </a:r>
            <a:r>
              <a:rPr lang="it-IT" dirty="0">
                <a:solidFill>
                  <a:srgbClr val="A709F5"/>
                </a:solidFill>
                <a:latin typeface="Times New Roman" panose="02020603050405020304" pitchFamily="18" charset="0"/>
              </a:rPr>
              <a:t>all</a:t>
            </a:r>
            <a:endParaRPr lang="it-IT" dirty="0">
              <a:latin typeface="Times New Roman" panose="02020603050405020304" pitchFamily="18" charset="0"/>
            </a:endParaRPr>
          </a:p>
        </p:txBody>
      </p:sp>
    </p:spTree>
    <p:extLst>
      <p:ext uri="{BB962C8B-B14F-4D97-AF65-F5344CB8AC3E}">
        <p14:creationId xmlns:p14="http://schemas.microsoft.com/office/powerpoint/2010/main" val="2364168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9AF4D072-D397-4388-A8ED-AE85E8C00377}"/>
                  </a:ext>
                </a:extLst>
              </p:cNvPr>
              <p:cNvSpPr/>
              <p:nvPr/>
            </p:nvSpPr>
            <p:spPr>
              <a:xfrm>
                <a:off x="935182" y="1263411"/>
                <a:ext cx="10155382" cy="2308324"/>
              </a:xfrm>
              <a:prstGeom prst="rect">
                <a:avLst/>
              </a:prstGeom>
            </p:spPr>
            <p:txBody>
              <a:bodyPr wrap="square">
                <a:spAutoFit/>
              </a:bodyPr>
              <a:lstStyle/>
              <a:p>
                <a:pPr marL="285750" indent="-285750">
                  <a:buFont typeface="Arial" panose="020B0604020202020204" pitchFamily="34" charset="0"/>
                  <a:buChar char="•"/>
                </a:pPr>
                <a:r>
                  <a:rPr lang="it-IT" dirty="0"/>
                  <a:t>Stimato il ritardo </a:t>
                </a:r>
                <a14:m>
                  <m:oMath xmlns:m="http://schemas.openxmlformats.org/officeDocument/2006/math">
                    <m:sSub>
                      <m:sSubPr>
                        <m:ctrlPr>
                          <a:rPr lang="en-GB" i="1" dirty="0">
                            <a:latin typeface="Cambria Math" panose="02040503050406030204" pitchFamily="18" charset="0"/>
                          </a:rPr>
                        </m:ctrlPr>
                      </m:sSubPr>
                      <m:e>
                        <m:r>
                          <a:rPr lang="it-IT" b="0" i="1" dirty="0" smtClean="0">
                            <a:latin typeface="Cambria Math" panose="02040503050406030204" pitchFamily="18" charset="0"/>
                          </a:rPr>
                          <m:t>𝑛</m:t>
                        </m:r>
                      </m:e>
                      <m:sub>
                        <m:r>
                          <a:rPr lang="it-IT" b="0" i="1" dirty="0" smtClean="0">
                            <a:latin typeface="Cambria Math" panose="02040503050406030204" pitchFamily="18" charset="0"/>
                          </a:rPr>
                          <m:t>𝑜</m:t>
                        </m:r>
                      </m:sub>
                    </m:sSub>
                  </m:oMath>
                </a14:m>
                <a:r>
                  <a:rPr lang="it-IT" dirty="0"/>
                  <a:t> dell’eco, si ritarda/anticipa il primo segnale </a:t>
                </a:r>
                <a14:m>
                  <m:oMath xmlns:m="http://schemas.openxmlformats.org/officeDocument/2006/math">
                    <m:r>
                      <a:rPr lang="it-IT" i="1" dirty="0" smtClean="0">
                        <a:latin typeface="Cambria Math" panose="02040503050406030204" pitchFamily="18" charset="0"/>
                      </a:rPr>
                      <m:t>𝑥</m:t>
                    </m:r>
                  </m:oMath>
                </a14:m>
                <a:r>
                  <a:rPr lang="it-IT" dirty="0"/>
                  <a:t> di </a:t>
                </a:r>
                <a14:m>
                  <m:oMath xmlns:m="http://schemas.openxmlformats.org/officeDocument/2006/math">
                    <m:sSub>
                      <m:sSubPr>
                        <m:ctrlPr>
                          <a:rPr lang="en-GB" i="1" dirty="0" smtClean="0">
                            <a:latin typeface="Cambria Math" panose="02040503050406030204" pitchFamily="18" charset="0"/>
                          </a:rPr>
                        </m:ctrlPr>
                      </m:sSubPr>
                      <m:e>
                        <m:r>
                          <a:rPr lang="it-IT" b="0" i="1" dirty="0" smtClean="0">
                            <a:latin typeface="Cambria Math" panose="02040503050406030204" pitchFamily="18" charset="0"/>
                          </a:rPr>
                          <m:t>𝑛</m:t>
                        </m:r>
                      </m:e>
                      <m:sub>
                        <m:r>
                          <a:rPr lang="it-IT" b="0" i="1" dirty="0" smtClean="0">
                            <a:latin typeface="Cambria Math" panose="02040503050406030204" pitchFamily="18" charset="0"/>
                          </a:rPr>
                          <m:t>𝑜</m:t>
                        </m:r>
                      </m:sub>
                    </m:sSub>
                  </m:oMath>
                </a14:m>
                <a:r>
                  <a:rPr lang="it-IT" dirty="0"/>
                  <a:t> utilizzando la tecnica di shift con la trasformata discreta di Fourier. </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Indicando con </a:t>
                </a:r>
                <a14:m>
                  <m:oMath xmlns:m="http://schemas.openxmlformats.org/officeDocument/2006/math">
                    <m:r>
                      <a:rPr lang="it-IT" i="1" dirty="0" smtClean="0">
                        <a:latin typeface="Cambria Math" panose="02040503050406030204" pitchFamily="18" charset="0"/>
                      </a:rPr>
                      <m:t>𝑋</m:t>
                    </m:r>
                  </m:oMath>
                </a14:m>
                <a:r>
                  <a:rPr lang="it-IT" dirty="0"/>
                  <a:t> la DFT di, otteniamo uno shift del segnale </a:t>
                </a:r>
                <a14:m>
                  <m:oMath xmlns:m="http://schemas.openxmlformats.org/officeDocument/2006/math">
                    <m:r>
                      <a:rPr lang="it-IT" i="1" dirty="0" smtClean="0">
                        <a:latin typeface="Cambria Math" panose="02040503050406030204" pitchFamily="18" charset="0"/>
                      </a:rPr>
                      <m:t>𝑥</m:t>
                    </m:r>
                    <m:r>
                      <a:rPr lang="it-IT" i="1" dirty="0" smtClean="0">
                        <a:latin typeface="Cambria Math" panose="02040503050406030204" pitchFamily="18" charset="0"/>
                      </a:rPr>
                      <m:t> </m:t>
                    </m:r>
                  </m:oMath>
                </a14:m>
                <a:r>
                  <a:rPr lang="it-IT" dirty="0"/>
                  <a:t> moltiplicando la sua trasformata </a:t>
                </a:r>
                <a14:m>
                  <m:oMath xmlns:m="http://schemas.openxmlformats.org/officeDocument/2006/math">
                    <m:r>
                      <a:rPr lang="it-IT" i="1" dirty="0" smtClean="0">
                        <a:latin typeface="Cambria Math" panose="02040503050406030204" pitchFamily="18" charset="0"/>
                      </a:rPr>
                      <m:t>𝑋</m:t>
                    </m:r>
                  </m:oMath>
                </a14:m>
                <a:r>
                  <a:rPr lang="it-IT" dirty="0"/>
                  <a:t> per un esponenziale complesso:</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endParaRPr lang="it-IT" dirty="0"/>
              </a:p>
            </p:txBody>
          </p:sp>
        </mc:Choice>
        <mc:Fallback xmlns="">
          <p:sp>
            <p:nvSpPr>
              <p:cNvPr id="2" name="Rectangle 1">
                <a:extLst>
                  <a:ext uri="{FF2B5EF4-FFF2-40B4-BE49-F238E27FC236}">
                    <a16:creationId xmlns:a16="http://schemas.microsoft.com/office/drawing/2014/main" id="{9AF4D072-D397-4388-A8ED-AE85E8C00377}"/>
                  </a:ext>
                </a:extLst>
              </p:cNvPr>
              <p:cNvSpPr>
                <a:spLocks noRot="1" noChangeAspect="1" noMove="1" noResize="1" noEditPoints="1" noAdjustHandles="1" noChangeArrowheads="1" noChangeShapeType="1" noTextEdit="1"/>
              </p:cNvSpPr>
              <p:nvPr/>
            </p:nvSpPr>
            <p:spPr>
              <a:xfrm>
                <a:off x="935182" y="1263411"/>
                <a:ext cx="10155382" cy="2308324"/>
              </a:xfrm>
              <a:prstGeom prst="rect">
                <a:avLst/>
              </a:prstGeom>
              <a:blipFill>
                <a:blip r:embed="rId2"/>
                <a:stretch>
                  <a:fillRect l="-360" t="-1319" r="-660"/>
                </a:stretch>
              </a:blipFill>
            </p:spPr>
            <p:txBody>
              <a:bodyPr/>
              <a:lstStyle/>
              <a:p>
                <a:r>
                  <a:rPr lang="en-GB">
                    <a:noFill/>
                  </a:rPr>
                  <a:t> </a:t>
                </a:r>
              </a:p>
            </p:txBody>
          </p:sp>
        </mc:Fallback>
      </mc:AlternateContent>
      <p:sp>
        <p:nvSpPr>
          <p:cNvPr id="3" name="TextBox 2">
            <a:extLst>
              <a:ext uri="{FF2B5EF4-FFF2-40B4-BE49-F238E27FC236}">
                <a16:creationId xmlns:a16="http://schemas.microsoft.com/office/drawing/2014/main" id="{0712E831-4B5F-41D9-8CE7-81D421BCF3DD}"/>
              </a:ext>
            </a:extLst>
          </p:cNvPr>
          <p:cNvSpPr txBox="1"/>
          <p:nvPr/>
        </p:nvSpPr>
        <p:spPr>
          <a:xfrm>
            <a:off x="4228793" y="364708"/>
            <a:ext cx="3224472" cy="523220"/>
          </a:xfrm>
          <a:prstGeom prst="rect">
            <a:avLst/>
          </a:prstGeom>
          <a:noFill/>
        </p:spPr>
        <p:txBody>
          <a:bodyPr wrap="none" rtlCol="0">
            <a:spAutoFit/>
          </a:bodyPr>
          <a:lstStyle/>
          <a:p>
            <a:r>
              <a:rPr lang="it-IT" sz="2800" dirty="0"/>
              <a:t>Eliminazione dell’eco</a:t>
            </a:r>
            <a:endParaRPr lang="en-GB" sz="2800" dirty="0"/>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42C6824E-E748-43D5-9ACB-F1E32CC57408}"/>
                  </a:ext>
                </a:extLst>
              </p:cNvPr>
              <p:cNvSpPr txBox="1"/>
              <p:nvPr/>
            </p:nvSpPr>
            <p:spPr>
              <a:xfrm>
                <a:off x="4517258" y="3034408"/>
                <a:ext cx="3157484" cy="537327"/>
              </a:xfrm>
              <a:prstGeom prst="rect">
                <a:avLst/>
              </a:prstGeom>
              <a:noFill/>
            </p:spPr>
            <p:txBody>
              <a:bodyPr wrap="square" lIns="0" tIns="0" rIns="0" bIns="0" rtlCol="0">
                <a:spAutoFit/>
              </a:bodyPr>
              <a:lstStyle/>
              <a:p>
                <a14:m>
                  <m:oMath xmlns:m="http://schemas.openxmlformats.org/officeDocument/2006/math">
                    <m:sSub>
                      <m:sSubPr>
                        <m:ctrlPr>
                          <a:rPr lang="en-GB" sz="2400" i="1" smtClean="0">
                            <a:latin typeface="Cambria Math" panose="02040503050406030204" pitchFamily="18" charset="0"/>
                          </a:rPr>
                        </m:ctrlPr>
                      </m:sSubPr>
                      <m:e>
                        <m:r>
                          <a:rPr lang="it-IT" sz="2400" b="0" i="1" smtClean="0">
                            <a:latin typeface="Cambria Math" panose="02040503050406030204" pitchFamily="18" charset="0"/>
                          </a:rPr>
                          <m:t>𝑋</m:t>
                        </m:r>
                      </m:e>
                      <m:sub>
                        <m:r>
                          <a:rPr lang="it-IT" sz="2400" b="0" i="1" smtClean="0">
                            <a:latin typeface="Cambria Math" panose="02040503050406030204" pitchFamily="18" charset="0"/>
                          </a:rPr>
                          <m:t>𝑟𝑖𝑡</m:t>
                        </m:r>
                      </m:sub>
                    </m:sSub>
                    <m:d>
                      <m:dPr>
                        <m:begChr m:val="["/>
                        <m:endChr m:val="]"/>
                        <m:ctrlPr>
                          <a:rPr lang="en-GB" sz="2400" i="1" smtClean="0">
                            <a:latin typeface="Cambria Math" panose="02040503050406030204" pitchFamily="18" charset="0"/>
                          </a:rPr>
                        </m:ctrlPr>
                      </m:dPr>
                      <m:e>
                        <m:r>
                          <a:rPr lang="it-IT" sz="2400" b="0" i="1" smtClean="0">
                            <a:latin typeface="Cambria Math" panose="02040503050406030204" pitchFamily="18" charset="0"/>
                          </a:rPr>
                          <m:t>𝑘</m:t>
                        </m:r>
                      </m:e>
                    </m:d>
                  </m:oMath>
                </a14:m>
                <a:r>
                  <a:rPr lang="en-GB" sz="2400" dirty="0"/>
                  <a:t>=</a:t>
                </a:r>
                <a14:m>
                  <m:oMath xmlns:m="http://schemas.openxmlformats.org/officeDocument/2006/math">
                    <m:r>
                      <a:rPr lang="it-IT" sz="2400" i="1" smtClean="0">
                        <a:latin typeface="Cambria Math" panose="02040503050406030204" pitchFamily="18" charset="0"/>
                      </a:rPr>
                      <m:t>𝑋</m:t>
                    </m:r>
                    <m:d>
                      <m:dPr>
                        <m:begChr m:val="["/>
                        <m:endChr m:val="]"/>
                        <m:ctrlPr>
                          <a:rPr lang="en-GB" sz="2400" i="1" smtClean="0">
                            <a:latin typeface="Cambria Math" panose="02040503050406030204" pitchFamily="18" charset="0"/>
                          </a:rPr>
                        </m:ctrlPr>
                      </m:dPr>
                      <m:e>
                        <m:r>
                          <a:rPr lang="it-IT" sz="2400" b="0" i="1" smtClean="0">
                            <a:latin typeface="Cambria Math" panose="02040503050406030204" pitchFamily="18" charset="0"/>
                          </a:rPr>
                          <m:t>𝑘</m:t>
                        </m:r>
                      </m:e>
                    </m:d>
                    <m:sSup>
                      <m:sSupPr>
                        <m:ctrlPr>
                          <a:rPr lang="it-IT" sz="2400" b="0" i="1" smtClean="0">
                            <a:latin typeface="Cambria Math" panose="02040503050406030204" pitchFamily="18" charset="0"/>
                          </a:rPr>
                        </m:ctrlPr>
                      </m:sSupPr>
                      <m:e>
                        <m:r>
                          <a:rPr lang="it-IT" sz="2400" b="0" i="1" smtClean="0">
                            <a:latin typeface="Cambria Math" panose="02040503050406030204" pitchFamily="18" charset="0"/>
                          </a:rPr>
                          <m:t>𝑒</m:t>
                        </m:r>
                      </m:e>
                      <m:sup>
                        <m:r>
                          <a:rPr lang="it-IT" sz="2400" b="0" i="1" smtClean="0">
                            <a:latin typeface="Cambria Math" panose="02040503050406030204" pitchFamily="18" charset="0"/>
                            <a:ea typeface="Cambria Math" panose="02040503050406030204" pitchFamily="18" charset="0"/>
                          </a:rPr>
                          <m:t>±</m:t>
                        </m:r>
                        <m:r>
                          <a:rPr lang="it-IT" sz="2400" b="0" i="1" smtClean="0">
                            <a:latin typeface="Cambria Math" panose="02040503050406030204" pitchFamily="18" charset="0"/>
                          </a:rPr>
                          <m:t>𝑗</m:t>
                        </m:r>
                        <m:r>
                          <a:rPr lang="it-IT" sz="2400" b="0" i="1" smtClean="0">
                            <a:latin typeface="Cambria Math" panose="02040503050406030204" pitchFamily="18" charset="0"/>
                          </a:rPr>
                          <m:t>2</m:t>
                        </m:r>
                        <m:r>
                          <a:rPr lang="it-IT" sz="2400" b="0" i="1" smtClean="0">
                            <a:latin typeface="Cambria Math" panose="02040503050406030204" pitchFamily="18" charset="0"/>
                            <a:ea typeface="Cambria Math" panose="02040503050406030204" pitchFamily="18" charset="0"/>
                          </a:rPr>
                          <m:t>𝜋</m:t>
                        </m:r>
                        <m:f>
                          <m:fPr>
                            <m:ctrlPr>
                              <a:rPr lang="it-IT" sz="2400" b="0" i="1" smtClean="0">
                                <a:latin typeface="Cambria Math" panose="02040503050406030204" pitchFamily="18" charset="0"/>
                              </a:rPr>
                            </m:ctrlPr>
                          </m:fPr>
                          <m:num>
                            <m:r>
                              <a:rPr lang="it-IT" sz="2400" b="0" i="1" smtClean="0">
                                <a:latin typeface="Cambria Math" panose="02040503050406030204" pitchFamily="18" charset="0"/>
                                <a:ea typeface="Cambria Math" panose="02040503050406030204" pitchFamily="18" charset="0"/>
                              </a:rPr>
                              <m:t>𝑘</m:t>
                            </m:r>
                            <m:sSub>
                              <m:sSubPr>
                                <m:ctrlPr>
                                  <a:rPr lang="en-GB" sz="2400" i="1" dirty="0" smtClean="0">
                                    <a:latin typeface="Cambria Math" panose="02040503050406030204" pitchFamily="18" charset="0"/>
                                  </a:rPr>
                                </m:ctrlPr>
                              </m:sSubPr>
                              <m:e>
                                <m:r>
                                  <a:rPr lang="it-IT" sz="2400" b="0" i="1" dirty="0" smtClean="0">
                                    <a:latin typeface="Cambria Math" panose="02040503050406030204" pitchFamily="18" charset="0"/>
                                  </a:rPr>
                                  <m:t>𝑛</m:t>
                                </m:r>
                              </m:e>
                              <m:sub>
                                <m:r>
                                  <a:rPr lang="it-IT" sz="2400" b="0" i="1" dirty="0" smtClean="0">
                                    <a:latin typeface="Cambria Math" panose="02040503050406030204" pitchFamily="18" charset="0"/>
                                  </a:rPr>
                                  <m:t>𝑜</m:t>
                                </m:r>
                              </m:sub>
                            </m:sSub>
                          </m:num>
                          <m:den>
                            <m:r>
                              <a:rPr lang="it-IT" sz="2400" b="0" i="1" smtClean="0">
                                <a:latin typeface="Cambria Math" panose="02040503050406030204" pitchFamily="18" charset="0"/>
                              </a:rPr>
                              <m:t>𝐿</m:t>
                            </m:r>
                          </m:den>
                        </m:f>
                      </m:sup>
                    </m:sSup>
                  </m:oMath>
                </a14:m>
                <a:endParaRPr lang="en-GB" sz="2400" dirty="0"/>
              </a:p>
            </p:txBody>
          </p:sp>
        </mc:Choice>
        <mc:Fallback xmlns="">
          <p:sp>
            <p:nvSpPr>
              <p:cNvPr id="4" name="TextBox 3">
                <a:extLst>
                  <a:ext uri="{FF2B5EF4-FFF2-40B4-BE49-F238E27FC236}">
                    <a16:creationId xmlns:a16="http://schemas.microsoft.com/office/drawing/2014/main" id="{42C6824E-E748-43D5-9ACB-F1E32CC57408}"/>
                  </a:ext>
                </a:extLst>
              </p:cNvPr>
              <p:cNvSpPr txBox="1">
                <a:spLocks noRot="1" noChangeAspect="1" noMove="1" noResize="1" noEditPoints="1" noAdjustHandles="1" noChangeArrowheads="1" noChangeShapeType="1" noTextEdit="1"/>
              </p:cNvSpPr>
              <p:nvPr/>
            </p:nvSpPr>
            <p:spPr>
              <a:xfrm>
                <a:off x="4517258" y="3034408"/>
                <a:ext cx="3157484" cy="537327"/>
              </a:xfrm>
              <a:prstGeom prst="rect">
                <a:avLst/>
              </a:prstGeom>
              <a:blipFill>
                <a:blip r:embed="rId3"/>
                <a:stretch>
                  <a:fillRect l="-193" b="-3068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8C7DAD8D-715E-428E-AEF7-4BE62015FCD5}"/>
                  </a:ext>
                </a:extLst>
              </p:cNvPr>
              <p:cNvSpPr/>
              <p:nvPr/>
            </p:nvSpPr>
            <p:spPr>
              <a:xfrm>
                <a:off x="935183" y="4241861"/>
                <a:ext cx="10155381" cy="1200329"/>
              </a:xfrm>
              <a:prstGeom prst="rect">
                <a:avLst/>
              </a:prstGeom>
            </p:spPr>
            <p:txBody>
              <a:bodyPr wrap="square">
                <a:spAutoFit/>
              </a:bodyPr>
              <a:lstStyle/>
              <a:p>
                <a:pPr marL="285750" indent="-285750">
                  <a:buFont typeface="Arial" panose="020B0604020202020204" pitchFamily="34" charset="0"/>
                  <a:buChar char="•"/>
                </a:pPr>
                <a:r>
                  <a:rPr lang="it-IT" dirty="0"/>
                  <a:t>Calcolando la IDFT di </a:t>
                </a:r>
                <a14:m>
                  <m:oMath xmlns:m="http://schemas.openxmlformats.org/officeDocument/2006/math">
                    <m:sSub>
                      <m:sSubPr>
                        <m:ctrlPr>
                          <a:rPr lang="en-GB" i="1">
                            <a:latin typeface="Cambria Math" panose="02040503050406030204" pitchFamily="18" charset="0"/>
                          </a:rPr>
                        </m:ctrlPr>
                      </m:sSubPr>
                      <m:e>
                        <m:r>
                          <a:rPr lang="it-IT" i="1">
                            <a:latin typeface="Cambria Math" panose="02040503050406030204" pitchFamily="18" charset="0"/>
                          </a:rPr>
                          <m:t>𝑋</m:t>
                        </m:r>
                      </m:e>
                      <m:sub>
                        <m:r>
                          <a:rPr lang="it-IT" i="1">
                            <a:latin typeface="Cambria Math" panose="02040503050406030204" pitchFamily="18" charset="0"/>
                          </a:rPr>
                          <m:t>𝑟𝑖𝑡</m:t>
                        </m:r>
                      </m:sub>
                    </m:sSub>
                  </m:oMath>
                </a14:m>
                <a:r>
                  <a:rPr lang="it-IT" dirty="0"/>
                  <a:t>, otteniamo segnale </a:t>
                </a:r>
                <a14:m>
                  <m:oMath xmlns:m="http://schemas.openxmlformats.org/officeDocument/2006/math">
                    <m:sSub>
                      <m:sSubPr>
                        <m:ctrlPr>
                          <a:rPr lang="it-IT" i="1" dirty="0" smtClean="0">
                            <a:latin typeface="Cambria Math" panose="02040503050406030204" pitchFamily="18" charset="0"/>
                          </a:rPr>
                        </m:ctrlPr>
                      </m:sSubPr>
                      <m:e>
                        <m:r>
                          <a:rPr lang="it-IT" b="0" i="1" dirty="0" smtClean="0">
                            <a:latin typeface="Cambria Math" panose="02040503050406030204" pitchFamily="18" charset="0"/>
                          </a:rPr>
                          <m:t>𝑥</m:t>
                        </m:r>
                      </m:e>
                      <m:sub>
                        <m:r>
                          <a:rPr lang="it-IT" b="0" i="1" dirty="0" smtClean="0">
                            <a:latin typeface="Cambria Math" panose="02040503050406030204" pitchFamily="18" charset="0"/>
                          </a:rPr>
                          <m:t>𝑟𝑖𝑡</m:t>
                        </m:r>
                      </m:sub>
                    </m:sSub>
                    <m:r>
                      <a:rPr lang="it-IT" b="0" i="1" dirty="0" smtClean="0">
                        <a:latin typeface="Cambria Math" panose="02040503050406030204" pitchFamily="18" charset="0"/>
                      </a:rPr>
                      <m:t> </m:t>
                    </m:r>
                  </m:oMath>
                </a14:m>
                <a:r>
                  <a:rPr lang="en-GB" dirty="0" err="1"/>
                  <a:t>opportunamente</a:t>
                </a:r>
                <a:r>
                  <a:rPr lang="en-GB" dirty="0"/>
                  <a:t> </a:t>
                </a:r>
                <a:r>
                  <a:rPr lang="en-GB" dirty="0" err="1"/>
                  <a:t>ritardato</a:t>
                </a:r>
                <a:r>
                  <a:rPr lang="en-GB" dirty="0"/>
                  <a:t>/</a:t>
                </a:r>
                <a:r>
                  <a:rPr lang="en-GB" dirty="0" err="1"/>
                  <a:t>anticipato</a:t>
                </a:r>
                <a:r>
                  <a:rPr lang="en-GB" dirty="0"/>
                  <a:t> per </a:t>
                </a:r>
                <a:r>
                  <a:rPr lang="en-GB" dirty="0" err="1"/>
                  <a:t>poter</a:t>
                </a:r>
                <a:r>
                  <a:rPr lang="en-GB" dirty="0"/>
                  <a:t> </a:t>
                </a:r>
                <a:r>
                  <a:rPr lang="en-GB" dirty="0" err="1"/>
                  <a:t>essere</a:t>
                </a:r>
                <a:r>
                  <a:rPr lang="en-GB" dirty="0"/>
                  <a:t> </a:t>
                </a:r>
                <a:r>
                  <a:rPr lang="en-GB" dirty="0" err="1"/>
                  <a:t>sottratto</a:t>
                </a:r>
                <a:r>
                  <a:rPr lang="en-GB" dirty="0"/>
                  <a:t> al </a:t>
                </a:r>
                <a:r>
                  <a:rPr lang="en-GB" dirty="0" err="1"/>
                  <a:t>segnale</a:t>
                </a:r>
                <a:r>
                  <a:rPr lang="en-GB" dirty="0"/>
                  <a:t> </a:t>
                </a:r>
                <a14:m>
                  <m:oMath xmlns:m="http://schemas.openxmlformats.org/officeDocument/2006/math">
                    <m:r>
                      <a:rPr lang="it-IT" b="0" i="1" smtClean="0">
                        <a:latin typeface="Cambria Math" panose="02040503050406030204" pitchFamily="18" charset="0"/>
                      </a:rPr>
                      <m:t>𝑦</m:t>
                    </m:r>
                  </m:oMath>
                </a14:m>
                <a:r>
                  <a:rPr lang="en-GB" dirty="0"/>
                  <a:t> </a:t>
                </a:r>
                <a:r>
                  <a:rPr lang="en-GB" dirty="0" err="1"/>
                  <a:t>eliminando</a:t>
                </a:r>
                <a:r>
                  <a:rPr lang="en-GB" dirty="0"/>
                  <a:t> </a:t>
                </a:r>
                <a:r>
                  <a:rPr lang="en-GB" dirty="0" err="1"/>
                  <a:t>così</a:t>
                </a:r>
                <a:r>
                  <a:rPr lang="en-GB" dirty="0"/>
                  <a:t> </a:t>
                </a:r>
                <a:r>
                  <a:rPr lang="en-GB" dirty="0" err="1"/>
                  <a:t>l’eco</a:t>
                </a:r>
                <a:r>
                  <a:rPr lang="en-GB" dirty="0"/>
                  <a:t>.</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V</a:t>
                </a:r>
                <a:r>
                  <a:rPr lang="en-GB" dirty="0" err="1"/>
                  <a:t>erificare</a:t>
                </a:r>
                <a:r>
                  <a:rPr lang="en-GB" dirty="0"/>
                  <a:t> </a:t>
                </a:r>
                <a:r>
                  <a:rPr lang="en-GB" dirty="0" err="1"/>
                  <a:t>che</a:t>
                </a:r>
                <a:r>
                  <a:rPr lang="en-GB" dirty="0"/>
                  <a:t> </a:t>
                </a:r>
                <a:r>
                  <a:rPr lang="en-GB" dirty="0" err="1"/>
                  <a:t>l’eco</a:t>
                </a:r>
                <a:r>
                  <a:rPr lang="en-GB" dirty="0"/>
                  <a:t> è </a:t>
                </a:r>
                <a:r>
                  <a:rPr lang="en-GB" dirty="0" err="1"/>
                  <a:t>stato</a:t>
                </a:r>
                <a:r>
                  <a:rPr lang="en-GB" dirty="0"/>
                  <a:t> </a:t>
                </a:r>
                <a:r>
                  <a:rPr lang="en-GB" dirty="0" err="1"/>
                  <a:t>eliminato</a:t>
                </a:r>
                <a:r>
                  <a:rPr lang="en-GB" dirty="0"/>
                  <a:t> </a:t>
                </a:r>
                <a:r>
                  <a:rPr lang="en-GB" dirty="0" err="1"/>
                  <a:t>ascoltando</a:t>
                </a:r>
                <a:r>
                  <a:rPr lang="en-GB" dirty="0"/>
                  <a:t> </a:t>
                </a:r>
                <a:r>
                  <a:rPr lang="en-GB" dirty="0" err="1"/>
                  <a:t>il</a:t>
                </a:r>
                <a:r>
                  <a:rPr lang="en-GB" dirty="0"/>
                  <a:t> </a:t>
                </a:r>
                <a:r>
                  <a:rPr lang="en-GB" dirty="0" err="1"/>
                  <a:t>segnale</a:t>
                </a:r>
                <a:r>
                  <a:rPr lang="en-GB" dirty="0"/>
                  <a:t> </a:t>
                </a:r>
                <a14:m>
                  <m:oMath xmlns:m="http://schemas.openxmlformats.org/officeDocument/2006/math">
                    <m:sSub>
                      <m:sSubPr>
                        <m:ctrlPr>
                          <a:rPr lang="it-IT" i="1" dirty="0" smtClean="0">
                            <a:latin typeface="Cambria Math" panose="02040503050406030204" pitchFamily="18" charset="0"/>
                          </a:rPr>
                        </m:ctrlPr>
                      </m:sSubPr>
                      <m:e>
                        <m:r>
                          <a:rPr lang="it-IT" b="0" i="1" dirty="0" smtClean="0">
                            <a:latin typeface="Cambria Math" panose="02040503050406030204" pitchFamily="18" charset="0"/>
                          </a:rPr>
                          <m:t>𝑣</m:t>
                        </m:r>
                        <m:r>
                          <a:rPr lang="it-IT" b="0" i="1" dirty="0" smtClean="0">
                            <a:latin typeface="Cambria Math" panose="02040503050406030204" pitchFamily="18" charset="0"/>
                          </a:rPr>
                          <m:t>=</m:t>
                        </m:r>
                        <m:r>
                          <a:rPr lang="it-IT" b="0" i="1" dirty="0" smtClean="0">
                            <a:latin typeface="Cambria Math" panose="02040503050406030204" pitchFamily="18" charset="0"/>
                          </a:rPr>
                          <m:t>𝑦</m:t>
                        </m:r>
                        <m:r>
                          <a:rPr lang="it-IT" b="0" i="1" dirty="0" smtClean="0">
                            <a:latin typeface="Cambria Math" panose="02040503050406030204" pitchFamily="18" charset="0"/>
                          </a:rPr>
                          <m:t>−</m:t>
                        </m:r>
                        <m:r>
                          <a:rPr lang="it-IT" b="0" i="1" dirty="0" smtClean="0">
                            <a:latin typeface="Cambria Math" panose="02040503050406030204" pitchFamily="18" charset="0"/>
                          </a:rPr>
                          <m:t>𝑥</m:t>
                        </m:r>
                      </m:e>
                      <m:sub>
                        <m:r>
                          <a:rPr lang="it-IT" b="0" i="1" dirty="0" smtClean="0">
                            <a:latin typeface="Cambria Math" panose="02040503050406030204" pitchFamily="18" charset="0"/>
                          </a:rPr>
                          <m:t>𝑟𝑖𝑡</m:t>
                        </m:r>
                      </m:sub>
                    </m:sSub>
                  </m:oMath>
                </a14:m>
                <a:endParaRPr lang="en-GB" dirty="0"/>
              </a:p>
            </p:txBody>
          </p:sp>
        </mc:Choice>
        <mc:Fallback xmlns="">
          <p:sp>
            <p:nvSpPr>
              <p:cNvPr id="5" name="Rectangle 4">
                <a:extLst>
                  <a:ext uri="{FF2B5EF4-FFF2-40B4-BE49-F238E27FC236}">
                    <a16:creationId xmlns:a16="http://schemas.microsoft.com/office/drawing/2014/main" id="{8C7DAD8D-715E-428E-AEF7-4BE62015FCD5}"/>
                  </a:ext>
                </a:extLst>
              </p:cNvPr>
              <p:cNvSpPr>
                <a:spLocks noRot="1" noChangeAspect="1" noMove="1" noResize="1" noEditPoints="1" noAdjustHandles="1" noChangeArrowheads="1" noChangeShapeType="1" noTextEdit="1"/>
              </p:cNvSpPr>
              <p:nvPr/>
            </p:nvSpPr>
            <p:spPr>
              <a:xfrm>
                <a:off x="935183" y="4241861"/>
                <a:ext cx="10155381" cy="1200329"/>
              </a:xfrm>
              <a:prstGeom prst="rect">
                <a:avLst/>
              </a:prstGeom>
              <a:blipFill>
                <a:blip r:embed="rId4"/>
                <a:stretch>
                  <a:fillRect l="-360" t="-3046" b="-7107"/>
                </a:stretch>
              </a:blipFill>
            </p:spPr>
            <p:txBody>
              <a:bodyPr/>
              <a:lstStyle/>
              <a:p>
                <a:r>
                  <a:rPr lang="en-GB">
                    <a:noFill/>
                  </a:rPr>
                  <a:t> </a:t>
                </a:r>
              </a:p>
            </p:txBody>
          </p:sp>
        </mc:Fallback>
      </mc:AlternateContent>
    </p:spTree>
    <p:extLst>
      <p:ext uri="{BB962C8B-B14F-4D97-AF65-F5344CB8AC3E}">
        <p14:creationId xmlns:p14="http://schemas.microsoft.com/office/powerpoint/2010/main" val="2814647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0EBE322-D1A5-4923-8FF2-F877F2830B6C}"/>
              </a:ext>
            </a:extLst>
          </p:cNvPr>
          <p:cNvSpPr/>
          <p:nvPr/>
        </p:nvSpPr>
        <p:spPr>
          <a:xfrm>
            <a:off x="1122219" y="945491"/>
            <a:ext cx="11118272" cy="4801314"/>
          </a:xfrm>
          <a:prstGeom prst="rect">
            <a:avLst/>
          </a:prstGeom>
        </p:spPr>
        <p:txBody>
          <a:bodyPr wrap="square">
            <a:spAutoFit/>
          </a:bodyPr>
          <a:lstStyle/>
          <a:p>
            <a:r>
              <a:rPr lang="it-IT" dirty="0">
                <a:solidFill>
                  <a:srgbClr val="008013"/>
                </a:solidFill>
                <a:latin typeface="Times New Roman" panose="02020603050405020304" pitchFamily="18" charset="0"/>
              </a:rPr>
              <a:t>% Generare una versione ritardata "x_rit" del segnale "x" che sia</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allineata con la replica utilizzando lo shift con la FFT.</a:t>
            </a:r>
            <a:endParaRPr lang="it-IT" dirty="0">
              <a:latin typeface="Times New Roman" panose="02020603050405020304" pitchFamily="18" charset="0"/>
            </a:endParaRPr>
          </a:p>
          <a:p>
            <a:r>
              <a:rPr lang="it-IT" dirty="0">
                <a:latin typeface="Times New Roman" panose="02020603050405020304" pitchFamily="18" charset="0"/>
              </a:rPr>
              <a:t>x_rit=</a:t>
            </a:r>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Sottrarre x_rit al segnale y e verificare con l'ascolto che l'eco della replica sia scomparso</a:t>
            </a:r>
            <a:endParaRPr lang="it-IT" dirty="0">
              <a:latin typeface="Times New Roman" panose="02020603050405020304" pitchFamily="18" charset="0"/>
            </a:endParaRPr>
          </a:p>
          <a:p>
            <a:r>
              <a:rPr lang="it-IT" dirty="0">
                <a:latin typeface="Times New Roman" panose="02020603050405020304" pitchFamily="18" charset="0"/>
              </a:rPr>
              <a:t>v=</a:t>
            </a:r>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suonare nuovamente il file "v"</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latin typeface="Times New Roman" panose="02020603050405020304" pitchFamily="18" charset="0"/>
              </a:rPr>
              <a:t>pause</a:t>
            </a:r>
          </a:p>
          <a:p>
            <a:r>
              <a:rPr lang="it-IT" dirty="0">
                <a:solidFill>
                  <a:srgbClr val="008013"/>
                </a:solidFill>
                <a:latin typeface="Times New Roman" panose="02020603050405020304" pitchFamily="18" charset="0"/>
              </a:rPr>
              <a:t>% dividere la figura 2 in 2 parti e plottare "y" nella parte alta e v nella parte bassa.</a:t>
            </a:r>
            <a:endParaRPr lang="it-IT" dirty="0">
              <a:latin typeface="Times New Roman" panose="02020603050405020304" pitchFamily="18" charset="0"/>
            </a:endParaRPr>
          </a:p>
          <a:p>
            <a:r>
              <a:rPr lang="it-IT" dirty="0">
                <a:latin typeface="Times New Roman" panose="02020603050405020304" pitchFamily="18" charset="0"/>
              </a:rPr>
              <a:t>figure(2)</a:t>
            </a: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br>
              <a:rPr lang="it-IT" dirty="0">
                <a:latin typeface="Times New Roman" panose="02020603050405020304" pitchFamily="18" charset="0"/>
              </a:rPr>
            </a:br>
            <a:endParaRPr lang="it-IT" dirty="0">
              <a:latin typeface="Times New Roman" panose="02020603050405020304" pitchFamily="18" charset="0"/>
            </a:endParaRPr>
          </a:p>
        </p:txBody>
      </p:sp>
    </p:spTree>
    <p:extLst>
      <p:ext uri="{BB962C8B-B14F-4D97-AF65-F5344CB8AC3E}">
        <p14:creationId xmlns:p14="http://schemas.microsoft.com/office/powerpoint/2010/main" val="2830522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AD3933-CE0D-4B9B-BE1A-CAE3E40FD595}"/>
              </a:ext>
            </a:extLst>
          </p:cNvPr>
          <p:cNvSpPr txBox="1"/>
          <p:nvPr/>
        </p:nvSpPr>
        <p:spPr>
          <a:xfrm>
            <a:off x="4968928" y="238162"/>
            <a:ext cx="2254143" cy="523220"/>
          </a:xfrm>
          <a:prstGeom prst="rect">
            <a:avLst/>
          </a:prstGeom>
          <a:noFill/>
        </p:spPr>
        <p:txBody>
          <a:bodyPr wrap="none" rtlCol="0">
            <a:spAutoFit/>
          </a:bodyPr>
          <a:lstStyle/>
          <a:p>
            <a:r>
              <a:rPr lang="it-IT" sz="2800" dirty="0"/>
              <a:t>Progetto 2026</a:t>
            </a:r>
            <a:endParaRPr lang="en-GB" sz="28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D8AE3E9-E1B1-45BE-A6A0-5729152AEFA9}"/>
                  </a:ext>
                </a:extLst>
              </p:cNvPr>
              <p:cNvSpPr txBox="1"/>
              <p:nvPr/>
            </p:nvSpPr>
            <p:spPr>
              <a:xfrm>
                <a:off x="924141" y="917430"/>
                <a:ext cx="10172700" cy="923330"/>
              </a:xfrm>
              <a:prstGeom prst="rect">
                <a:avLst/>
              </a:prstGeom>
              <a:noFill/>
            </p:spPr>
            <p:txBody>
              <a:bodyPr wrap="square" rtlCol="0">
                <a:spAutoFit/>
              </a:bodyPr>
              <a:lstStyle/>
              <a:p>
                <a:pPr marL="285750" indent="-285750">
                  <a:buFont typeface="Arial" panose="020B0604020202020204" pitchFamily="34" charset="0"/>
                  <a:buChar char="•"/>
                </a:pPr>
                <a:r>
                  <a:rPr lang="it-IT" dirty="0"/>
                  <a:t>Caricare i file relativi al segnale </a:t>
                </a:r>
                <a14:m>
                  <m:oMath xmlns:m="http://schemas.openxmlformats.org/officeDocument/2006/math">
                    <m:r>
                      <a:rPr lang="it-IT" i="1" dirty="0" smtClean="0">
                        <a:latin typeface="Cambria Math" panose="02040503050406030204" pitchFamily="18" charset="0"/>
                      </a:rPr>
                      <m:t>𝑥</m:t>
                    </m:r>
                  </m:oMath>
                </a14:m>
                <a:r>
                  <a:rPr lang="it-IT" dirty="0"/>
                  <a:t> e al segnale con eco </a:t>
                </a:r>
                <a14:m>
                  <m:oMath xmlns:m="http://schemas.openxmlformats.org/officeDocument/2006/math">
                    <m:r>
                      <a:rPr lang="it-IT" b="0" i="1" dirty="0" smtClean="0">
                        <a:latin typeface="Cambria Math" panose="02040503050406030204" pitchFamily="18" charset="0"/>
                      </a:rPr>
                      <m:t>𝑦</m:t>
                    </m:r>
                  </m:oMath>
                </a14:m>
                <a:r>
                  <a:rPr lang="it-IT" dirty="0"/>
                  <a:t>  </a:t>
                </a:r>
              </a:p>
              <a:p>
                <a:r>
                  <a:rPr lang="en-GB" dirty="0">
                    <a:solidFill>
                      <a:srgbClr val="C00000"/>
                    </a:solidFill>
                  </a:rPr>
                  <a:t>load('Audio1.mat’); load('Audio2.mat’); </a:t>
                </a:r>
                <a:r>
                  <a:rPr lang="en-GB" dirty="0" err="1">
                    <a:solidFill>
                      <a:srgbClr val="C00000"/>
                    </a:solidFill>
                  </a:rPr>
                  <a:t>che</a:t>
                </a:r>
                <a:r>
                  <a:rPr lang="en-GB" dirty="0">
                    <a:solidFill>
                      <a:srgbClr val="C00000"/>
                    </a:solidFill>
                  </a:rPr>
                  <a:t> </a:t>
                </a:r>
                <a:r>
                  <a:rPr lang="en-GB" dirty="0" err="1">
                    <a:solidFill>
                      <a:srgbClr val="C00000"/>
                    </a:solidFill>
                  </a:rPr>
                  <a:t>saranno</a:t>
                </a:r>
                <a:r>
                  <a:rPr lang="en-GB" dirty="0">
                    <a:solidFill>
                      <a:srgbClr val="C00000"/>
                    </a:solidFill>
                  </a:rPr>
                  <a:t> </a:t>
                </a:r>
                <a:r>
                  <a:rPr lang="en-GB" dirty="0" err="1">
                    <a:solidFill>
                      <a:srgbClr val="C00000"/>
                    </a:solidFill>
                  </a:rPr>
                  <a:t>automaticamente</a:t>
                </a:r>
                <a:r>
                  <a:rPr lang="en-GB" dirty="0">
                    <a:solidFill>
                      <a:srgbClr val="C00000"/>
                    </a:solidFill>
                  </a:rPr>
                  <a:t> </a:t>
                </a:r>
                <a:r>
                  <a:rPr lang="en-GB" dirty="0" err="1">
                    <a:solidFill>
                      <a:srgbClr val="C00000"/>
                    </a:solidFill>
                  </a:rPr>
                  <a:t>assegnati</a:t>
                </a:r>
                <a:r>
                  <a:rPr lang="en-GB" dirty="0">
                    <a:solidFill>
                      <a:srgbClr val="C00000"/>
                    </a:solidFill>
                  </a:rPr>
                  <a:t> </a:t>
                </a:r>
                <a:r>
                  <a:rPr lang="en-GB" dirty="0" err="1">
                    <a:solidFill>
                      <a:srgbClr val="C00000"/>
                    </a:solidFill>
                  </a:rPr>
                  <a:t>alle</a:t>
                </a:r>
                <a:r>
                  <a:rPr lang="en-GB" dirty="0">
                    <a:solidFill>
                      <a:srgbClr val="C00000"/>
                    </a:solidFill>
                  </a:rPr>
                  <a:t> </a:t>
                </a:r>
                <a:r>
                  <a:rPr lang="en-GB" dirty="0" err="1">
                    <a:solidFill>
                      <a:srgbClr val="C00000"/>
                    </a:solidFill>
                  </a:rPr>
                  <a:t>variabili</a:t>
                </a:r>
                <a:r>
                  <a:rPr lang="en-GB" dirty="0">
                    <a:solidFill>
                      <a:srgbClr val="C00000"/>
                    </a:solidFill>
                  </a:rPr>
                  <a:t> x e y</a:t>
                </a:r>
              </a:p>
              <a:p>
                <a:endParaRPr lang="it-IT" dirty="0"/>
              </a:p>
            </p:txBody>
          </p:sp>
        </mc:Choice>
        <mc:Fallback xmlns="">
          <p:sp>
            <p:nvSpPr>
              <p:cNvPr id="7" name="TextBox 6">
                <a:extLst>
                  <a:ext uri="{FF2B5EF4-FFF2-40B4-BE49-F238E27FC236}">
                    <a16:creationId xmlns:a16="http://schemas.microsoft.com/office/drawing/2014/main" id="{8D8AE3E9-E1B1-45BE-A6A0-5729152AEFA9}"/>
                  </a:ext>
                </a:extLst>
              </p:cNvPr>
              <p:cNvSpPr txBox="1">
                <a:spLocks noRot="1" noChangeAspect="1" noMove="1" noResize="1" noEditPoints="1" noAdjustHandles="1" noChangeArrowheads="1" noChangeShapeType="1" noTextEdit="1"/>
              </p:cNvSpPr>
              <p:nvPr/>
            </p:nvSpPr>
            <p:spPr>
              <a:xfrm>
                <a:off x="924141" y="917430"/>
                <a:ext cx="10172700" cy="923330"/>
              </a:xfrm>
              <a:prstGeom prst="rect">
                <a:avLst/>
              </a:prstGeom>
              <a:blipFill>
                <a:blip r:embed="rId2"/>
                <a:stretch>
                  <a:fillRect l="-540" t="-3289"/>
                </a:stretch>
              </a:blipFill>
            </p:spPr>
            <p:txBody>
              <a:bodyPr/>
              <a:lstStyle/>
              <a:p>
                <a:r>
                  <a:rPr lang="en-GB">
                    <a:noFill/>
                  </a:rPr>
                  <a:t> </a:t>
                </a:r>
              </a:p>
            </p:txBody>
          </p:sp>
        </mc:Fallback>
      </mc:AlternateContent>
      <p:sp>
        <p:nvSpPr>
          <p:cNvPr id="11" name="Rectangle 10">
            <a:extLst>
              <a:ext uri="{FF2B5EF4-FFF2-40B4-BE49-F238E27FC236}">
                <a16:creationId xmlns:a16="http://schemas.microsoft.com/office/drawing/2014/main" id="{9BEC0F05-BC7A-458E-995C-FFE387543AE6}"/>
              </a:ext>
            </a:extLst>
          </p:cNvPr>
          <p:cNvSpPr/>
          <p:nvPr/>
        </p:nvSpPr>
        <p:spPr>
          <a:xfrm>
            <a:off x="1537855" y="1625192"/>
            <a:ext cx="10016836" cy="4801314"/>
          </a:xfrm>
          <a:prstGeom prst="rect">
            <a:avLst/>
          </a:prstGeom>
        </p:spPr>
        <p:txBody>
          <a:bodyPr wrap="square">
            <a:spAutoFit/>
          </a:bodyPr>
          <a:lstStyle/>
          <a:p>
            <a:r>
              <a:rPr lang="it-IT" dirty="0">
                <a:solidFill>
                  <a:srgbClr val="008013"/>
                </a:solidFill>
                <a:latin typeface="Times New Roman" panose="02020603050405020304" pitchFamily="18" charset="0"/>
              </a:rPr>
              <a:t>% Fs=Frequenza di campionamento</a:t>
            </a:r>
            <a:endParaRPr lang="it-IT" dirty="0">
              <a:latin typeface="Times New Roman" panose="02020603050405020304" pitchFamily="18" charset="0"/>
            </a:endParaRPr>
          </a:p>
          <a:p>
            <a:r>
              <a:rPr lang="it-IT" dirty="0">
                <a:latin typeface="Times New Roman" panose="02020603050405020304" pitchFamily="18" charset="0"/>
              </a:rPr>
              <a:t>Fs=44100;</a:t>
            </a:r>
          </a:p>
          <a:p>
            <a:r>
              <a:rPr lang="it-IT" dirty="0">
                <a:solidFill>
                  <a:srgbClr val="008013"/>
                </a:solidFill>
                <a:latin typeface="Times New Roman" panose="02020603050405020304" pitchFamily="18" charset="0"/>
              </a:rPr>
              <a:t>% T=intervallo di campionamento</a:t>
            </a:r>
            <a:endParaRPr lang="it-IT" dirty="0">
              <a:latin typeface="Times New Roman" panose="02020603050405020304" pitchFamily="18" charset="0"/>
            </a:endParaRPr>
          </a:p>
          <a:p>
            <a:r>
              <a:rPr lang="it-IT" dirty="0">
                <a:latin typeface="Times New Roman" panose="02020603050405020304" pitchFamily="18" charset="0"/>
              </a:rPr>
              <a:t>T=1/Fs;</a:t>
            </a:r>
          </a:p>
          <a:p>
            <a:r>
              <a:rPr lang="it-IT" dirty="0">
                <a:solidFill>
                  <a:srgbClr val="008013"/>
                </a:solidFill>
                <a:latin typeface="Times New Roman" panose="02020603050405020304" pitchFamily="18" charset="0"/>
              </a:rPr>
              <a:t>% Caricamento del primo segnale 'Audio1.mat' che contiene il vettore x</a:t>
            </a:r>
            <a:endParaRPr lang="it-IT" dirty="0">
              <a:latin typeface="Times New Roman" panose="02020603050405020304" pitchFamily="18" charset="0"/>
            </a:endParaRPr>
          </a:p>
          <a:p>
            <a:r>
              <a:rPr lang="it-IT" dirty="0">
                <a:latin typeface="Times New Roman" panose="02020603050405020304" pitchFamily="18" charset="0"/>
              </a:rPr>
              <a:t>load(</a:t>
            </a:r>
            <a:r>
              <a:rPr lang="it-IT" dirty="0">
                <a:solidFill>
                  <a:srgbClr val="A709F5"/>
                </a:solidFill>
                <a:latin typeface="Times New Roman" panose="02020603050405020304" pitchFamily="18" charset="0"/>
              </a:rPr>
              <a:t>'Audio1.mat'</a:t>
            </a:r>
            <a:r>
              <a:rPr lang="it-IT" dirty="0">
                <a:latin typeface="Times New Roman" panose="02020603050405020304" pitchFamily="18" charset="0"/>
              </a:rPr>
              <a:t>);</a:t>
            </a:r>
          </a:p>
          <a:p>
            <a:r>
              <a:rPr lang="it-IT" dirty="0">
                <a:solidFill>
                  <a:srgbClr val="008013"/>
                </a:solidFill>
                <a:latin typeface="Times New Roman" panose="02020603050405020304" pitchFamily="18" charset="0"/>
              </a:rPr>
              <a:t>% Riprodurre l'audio del segnale di riferimento x</a:t>
            </a:r>
            <a:endParaRPr lang="it-IT" dirty="0">
              <a:latin typeface="Times New Roman" panose="02020603050405020304" pitchFamily="18" charset="0"/>
            </a:endParaRPr>
          </a:p>
          <a:p>
            <a:r>
              <a:rPr lang="it-IT" dirty="0">
                <a:latin typeface="Times New Roman" panose="02020603050405020304" pitchFamily="18" charset="0"/>
              </a:rPr>
              <a:t>sound(x,Fs); </a:t>
            </a:r>
          </a:p>
          <a:p>
            <a:r>
              <a:rPr lang="it-IT" dirty="0">
                <a:latin typeface="Times New Roman" panose="02020603050405020304" pitchFamily="18" charset="0"/>
              </a:rPr>
              <a:t>pause</a:t>
            </a:r>
          </a:p>
          <a:p>
            <a:r>
              <a:rPr lang="it-IT" dirty="0">
                <a:solidFill>
                  <a:srgbClr val="008013"/>
                </a:solidFill>
                <a:latin typeface="Times New Roman" panose="02020603050405020304" pitchFamily="18" charset="0"/>
              </a:rPr>
              <a:t>% L=lunghezza del segnale x</a:t>
            </a:r>
            <a:endParaRPr lang="it-IT" dirty="0">
              <a:latin typeface="Times New Roman" panose="02020603050405020304" pitchFamily="18" charset="0"/>
            </a:endParaRPr>
          </a:p>
          <a:p>
            <a:r>
              <a:rPr lang="it-IT" dirty="0">
                <a:latin typeface="Times New Roman" panose="02020603050405020304" pitchFamily="18" charset="0"/>
              </a:rPr>
              <a:t>L=length(x);</a:t>
            </a:r>
          </a:p>
          <a:p>
            <a:r>
              <a:rPr lang="it-IT" dirty="0">
                <a:solidFill>
                  <a:srgbClr val="008013"/>
                </a:solidFill>
                <a:latin typeface="Times New Roman" panose="02020603050405020304" pitchFamily="18" charset="0"/>
              </a:rPr>
              <a:t>% Caricamento del secondo segnale 'Audio2.mat' che contiene il vettore y.</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Il vettore y è stato generato sommando al segnale x una sua replica traslata di Tau.</a:t>
            </a:r>
            <a:endParaRPr lang="it-IT" dirty="0">
              <a:latin typeface="Times New Roman" panose="02020603050405020304" pitchFamily="18" charset="0"/>
            </a:endParaRPr>
          </a:p>
          <a:p>
            <a:r>
              <a:rPr lang="it-IT" dirty="0">
                <a:latin typeface="Times New Roman" panose="02020603050405020304" pitchFamily="18" charset="0"/>
              </a:rPr>
              <a:t>load(</a:t>
            </a:r>
            <a:r>
              <a:rPr lang="it-IT" dirty="0">
                <a:solidFill>
                  <a:srgbClr val="A709F5"/>
                </a:solidFill>
                <a:latin typeface="Times New Roman" panose="02020603050405020304" pitchFamily="18" charset="0"/>
              </a:rPr>
              <a:t>'Audio2.mat'</a:t>
            </a:r>
            <a:r>
              <a:rPr lang="it-IT" dirty="0">
                <a:latin typeface="Times New Roman" panose="02020603050405020304" pitchFamily="18" charset="0"/>
              </a:rPr>
              <a:t>);</a:t>
            </a:r>
          </a:p>
          <a:p>
            <a:r>
              <a:rPr lang="it-IT" dirty="0">
                <a:solidFill>
                  <a:srgbClr val="008013"/>
                </a:solidFill>
                <a:latin typeface="Times New Roman" panose="02020603050405020304" pitchFamily="18" charset="0"/>
              </a:rPr>
              <a:t>% riprodurre l'audio del segnale y</a:t>
            </a:r>
            <a:endParaRPr lang="it-IT" dirty="0">
              <a:latin typeface="Times New Roman" panose="02020603050405020304" pitchFamily="18" charset="0"/>
            </a:endParaRPr>
          </a:p>
          <a:p>
            <a:r>
              <a:rPr lang="it-IT" dirty="0">
                <a:latin typeface="Times New Roman" panose="02020603050405020304" pitchFamily="18" charset="0"/>
              </a:rPr>
              <a:t>sound(y,Fs); </a:t>
            </a:r>
          </a:p>
          <a:p>
            <a:r>
              <a:rPr lang="it-IT" dirty="0">
                <a:latin typeface="Times New Roman" panose="02020603050405020304" pitchFamily="18" charset="0"/>
              </a:rPr>
              <a:t>pause</a:t>
            </a:r>
          </a:p>
        </p:txBody>
      </p:sp>
    </p:spTree>
    <p:extLst>
      <p:ext uri="{BB962C8B-B14F-4D97-AF65-F5344CB8AC3E}">
        <p14:creationId xmlns:p14="http://schemas.microsoft.com/office/powerpoint/2010/main" val="1131943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AD3933-CE0D-4B9B-BE1A-CAE3E40FD595}"/>
              </a:ext>
            </a:extLst>
          </p:cNvPr>
          <p:cNvSpPr txBox="1"/>
          <p:nvPr/>
        </p:nvSpPr>
        <p:spPr>
          <a:xfrm>
            <a:off x="4968928" y="238162"/>
            <a:ext cx="2254143" cy="523220"/>
          </a:xfrm>
          <a:prstGeom prst="rect">
            <a:avLst/>
          </a:prstGeom>
          <a:noFill/>
        </p:spPr>
        <p:txBody>
          <a:bodyPr wrap="none" rtlCol="0">
            <a:spAutoFit/>
          </a:bodyPr>
          <a:lstStyle/>
          <a:p>
            <a:r>
              <a:rPr lang="it-IT" sz="2800" dirty="0"/>
              <a:t>Progetto 2026</a:t>
            </a:r>
            <a:endParaRPr lang="en-GB" sz="2800"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8D8AE3E9-E1B1-45BE-A6A0-5729152AEFA9}"/>
                  </a:ext>
                </a:extLst>
              </p:cNvPr>
              <p:cNvSpPr txBox="1"/>
              <p:nvPr/>
            </p:nvSpPr>
            <p:spPr>
              <a:xfrm>
                <a:off x="924141" y="917430"/>
                <a:ext cx="10172700" cy="923330"/>
              </a:xfrm>
              <a:prstGeom prst="rect">
                <a:avLst/>
              </a:prstGeom>
              <a:noFill/>
            </p:spPr>
            <p:txBody>
              <a:bodyPr wrap="square" rtlCol="0">
                <a:spAutoFit/>
              </a:bodyPr>
              <a:lstStyle/>
              <a:p>
                <a:pPr marL="285750" indent="-285750">
                  <a:buFont typeface="Arial" panose="020B0604020202020204" pitchFamily="34" charset="0"/>
                  <a:buChar char="•"/>
                </a:pPr>
                <a:r>
                  <a:rPr lang="it-IT" dirty="0"/>
                  <a:t>Caricare i file relativi al segnale </a:t>
                </a:r>
                <a14:m>
                  <m:oMath xmlns:m="http://schemas.openxmlformats.org/officeDocument/2006/math">
                    <m:r>
                      <a:rPr lang="it-IT" i="1" dirty="0" smtClean="0">
                        <a:latin typeface="Cambria Math" panose="02040503050406030204" pitchFamily="18" charset="0"/>
                      </a:rPr>
                      <m:t>𝑥</m:t>
                    </m:r>
                  </m:oMath>
                </a14:m>
                <a:r>
                  <a:rPr lang="it-IT" dirty="0"/>
                  <a:t> e al segnale con eco </a:t>
                </a:r>
                <a14:m>
                  <m:oMath xmlns:m="http://schemas.openxmlformats.org/officeDocument/2006/math">
                    <m:r>
                      <a:rPr lang="it-IT" b="0" i="1" dirty="0" smtClean="0">
                        <a:latin typeface="Cambria Math" panose="02040503050406030204" pitchFamily="18" charset="0"/>
                      </a:rPr>
                      <m:t>𝑦</m:t>
                    </m:r>
                  </m:oMath>
                </a14:m>
                <a:r>
                  <a:rPr lang="it-IT" dirty="0"/>
                  <a:t>  </a:t>
                </a:r>
              </a:p>
              <a:p>
                <a:r>
                  <a:rPr lang="en-GB" dirty="0">
                    <a:solidFill>
                      <a:srgbClr val="C00000"/>
                    </a:solidFill>
                  </a:rPr>
                  <a:t>load('Audio1.mat’); load('Audio2.mat’); </a:t>
                </a:r>
                <a:r>
                  <a:rPr lang="en-GB" dirty="0" err="1">
                    <a:solidFill>
                      <a:srgbClr val="C00000"/>
                    </a:solidFill>
                  </a:rPr>
                  <a:t>che</a:t>
                </a:r>
                <a:r>
                  <a:rPr lang="en-GB" dirty="0">
                    <a:solidFill>
                      <a:srgbClr val="C00000"/>
                    </a:solidFill>
                  </a:rPr>
                  <a:t> </a:t>
                </a:r>
                <a:r>
                  <a:rPr lang="en-GB" dirty="0" err="1">
                    <a:solidFill>
                      <a:srgbClr val="C00000"/>
                    </a:solidFill>
                  </a:rPr>
                  <a:t>saranno</a:t>
                </a:r>
                <a:r>
                  <a:rPr lang="en-GB" dirty="0">
                    <a:solidFill>
                      <a:srgbClr val="C00000"/>
                    </a:solidFill>
                  </a:rPr>
                  <a:t> </a:t>
                </a:r>
                <a:r>
                  <a:rPr lang="en-GB" dirty="0" err="1">
                    <a:solidFill>
                      <a:srgbClr val="C00000"/>
                    </a:solidFill>
                  </a:rPr>
                  <a:t>automaticamente</a:t>
                </a:r>
                <a:r>
                  <a:rPr lang="en-GB" dirty="0">
                    <a:solidFill>
                      <a:srgbClr val="C00000"/>
                    </a:solidFill>
                  </a:rPr>
                  <a:t> </a:t>
                </a:r>
                <a:r>
                  <a:rPr lang="en-GB" dirty="0" err="1">
                    <a:solidFill>
                      <a:srgbClr val="C00000"/>
                    </a:solidFill>
                  </a:rPr>
                  <a:t>assegnati</a:t>
                </a:r>
                <a:r>
                  <a:rPr lang="en-GB" dirty="0">
                    <a:solidFill>
                      <a:srgbClr val="C00000"/>
                    </a:solidFill>
                  </a:rPr>
                  <a:t> </a:t>
                </a:r>
                <a:r>
                  <a:rPr lang="en-GB" dirty="0" err="1">
                    <a:solidFill>
                      <a:srgbClr val="C00000"/>
                    </a:solidFill>
                  </a:rPr>
                  <a:t>alle</a:t>
                </a:r>
                <a:r>
                  <a:rPr lang="en-GB" dirty="0">
                    <a:solidFill>
                      <a:srgbClr val="C00000"/>
                    </a:solidFill>
                  </a:rPr>
                  <a:t> </a:t>
                </a:r>
                <a:r>
                  <a:rPr lang="en-GB" dirty="0" err="1">
                    <a:solidFill>
                      <a:srgbClr val="C00000"/>
                    </a:solidFill>
                  </a:rPr>
                  <a:t>variabili</a:t>
                </a:r>
                <a:r>
                  <a:rPr lang="en-GB" dirty="0">
                    <a:solidFill>
                      <a:srgbClr val="C00000"/>
                    </a:solidFill>
                  </a:rPr>
                  <a:t> x e y</a:t>
                </a:r>
              </a:p>
              <a:p>
                <a:endParaRPr lang="it-IT" dirty="0"/>
              </a:p>
            </p:txBody>
          </p:sp>
        </mc:Choice>
        <mc:Fallback xmlns="">
          <p:sp>
            <p:nvSpPr>
              <p:cNvPr id="7" name="TextBox 6">
                <a:extLst>
                  <a:ext uri="{FF2B5EF4-FFF2-40B4-BE49-F238E27FC236}">
                    <a16:creationId xmlns:a16="http://schemas.microsoft.com/office/drawing/2014/main" id="{8D8AE3E9-E1B1-45BE-A6A0-5729152AEFA9}"/>
                  </a:ext>
                </a:extLst>
              </p:cNvPr>
              <p:cNvSpPr txBox="1">
                <a:spLocks noRot="1" noChangeAspect="1" noMove="1" noResize="1" noEditPoints="1" noAdjustHandles="1" noChangeArrowheads="1" noChangeShapeType="1" noTextEdit="1"/>
              </p:cNvSpPr>
              <p:nvPr/>
            </p:nvSpPr>
            <p:spPr>
              <a:xfrm>
                <a:off x="924141" y="917430"/>
                <a:ext cx="10172700" cy="923330"/>
              </a:xfrm>
              <a:prstGeom prst="rect">
                <a:avLst/>
              </a:prstGeom>
              <a:blipFill>
                <a:blip r:embed="rId2"/>
                <a:stretch>
                  <a:fillRect l="-540" t="-3289"/>
                </a:stretch>
              </a:blipFill>
            </p:spPr>
            <p:txBody>
              <a:bodyPr/>
              <a:lstStyle/>
              <a:p>
                <a:r>
                  <a:rPr lang="en-GB">
                    <a:noFill/>
                  </a:rPr>
                  <a:t> </a:t>
                </a:r>
              </a:p>
            </p:txBody>
          </p:sp>
        </mc:Fallback>
      </mc:AlternateContent>
      <p:pic>
        <p:nvPicPr>
          <p:cNvPr id="10" name="Picture 9">
            <a:extLst>
              <a:ext uri="{FF2B5EF4-FFF2-40B4-BE49-F238E27FC236}">
                <a16:creationId xmlns:a16="http://schemas.microsoft.com/office/drawing/2014/main" id="{0C438770-4BAD-4426-8FFC-5C5EA43ADA29}"/>
              </a:ext>
            </a:extLst>
          </p:cNvPr>
          <p:cNvPicPr>
            <a:picLocks noChangeAspect="1"/>
          </p:cNvPicPr>
          <p:nvPr/>
        </p:nvPicPr>
        <p:blipFill>
          <a:blip r:embed="rId3"/>
          <a:stretch>
            <a:fillRect/>
          </a:stretch>
        </p:blipFill>
        <p:spPr>
          <a:xfrm>
            <a:off x="0" y="1634988"/>
            <a:ext cx="12192000" cy="2784470"/>
          </a:xfrm>
          <a:prstGeom prst="rect">
            <a:avLst/>
          </a:prstGeom>
        </p:spPr>
      </p:pic>
    </p:spTree>
    <p:extLst>
      <p:ext uri="{BB962C8B-B14F-4D97-AF65-F5344CB8AC3E}">
        <p14:creationId xmlns:p14="http://schemas.microsoft.com/office/powerpoint/2010/main" val="644558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AD3933-CE0D-4B9B-BE1A-CAE3E40FD595}"/>
              </a:ext>
            </a:extLst>
          </p:cNvPr>
          <p:cNvSpPr txBox="1"/>
          <p:nvPr/>
        </p:nvSpPr>
        <p:spPr>
          <a:xfrm>
            <a:off x="4968928" y="238162"/>
            <a:ext cx="2254143" cy="523220"/>
          </a:xfrm>
          <a:prstGeom prst="rect">
            <a:avLst/>
          </a:prstGeom>
          <a:noFill/>
        </p:spPr>
        <p:txBody>
          <a:bodyPr wrap="none" rtlCol="0">
            <a:spAutoFit/>
          </a:bodyPr>
          <a:lstStyle/>
          <a:p>
            <a:r>
              <a:rPr lang="it-IT" sz="2800" dirty="0"/>
              <a:t>Progetto 2026</a:t>
            </a:r>
            <a:endParaRPr lang="en-GB" sz="2800" dirty="0"/>
          </a:p>
        </p:txBody>
      </p:sp>
      <p:sp>
        <p:nvSpPr>
          <p:cNvPr id="7" name="TextBox 6">
            <a:extLst>
              <a:ext uri="{FF2B5EF4-FFF2-40B4-BE49-F238E27FC236}">
                <a16:creationId xmlns:a16="http://schemas.microsoft.com/office/drawing/2014/main" id="{8D8AE3E9-E1B1-45BE-A6A0-5729152AEFA9}"/>
              </a:ext>
            </a:extLst>
          </p:cNvPr>
          <p:cNvSpPr txBox="1"/>
          <p:nvPr/>
        </p:nvSpPr>
        <p:spPr>
          <a:xfrm>
            <a:off x="924141" y="917430"/>
            <a:ext cx="10172700" cy="923330"/>
          </a:xfrm>
          <a:prstGeom prst="rect">
            <a:avLst/>
          </a:prstGeom>
          <a:noFill/>
        </p:spPr>
        <p:txBody>
          <a:bodyPr wrap="square" rtlCol="0">
            <a:spAutoFit/>
          </a:bodyPr>
          <a:lstStyle/>
          <a:p>
            <a:pPr marL="285750" indent="-285750">
              <a:buFont typeface="Arial" panose="020B0604020202020204" pitchFamily="34" charset="0"/>
              <a:buChar char="•"/>
            </a:pPr>
            <a:r>
              <a:rPr lang="it-IT" dirty="0"/>
              <a:t>Caricare i file relativi al segnale x e al segnale con eco y  </a:t>
            </a:r>
          </a:p>
          <a:p>
            <a:r>
              <a:rPr lang="en-GB" dirty="0">
                <a:solidFill>
                  <a:srgbClr val="C00000"/>
                </a:solidFill>
              </a:rPr>
              <a:t>load('Audio1.mat’); load('Audio2.mat’); </a:t>
            </a:r>
            <a:r>
              <a:rPr lang="en-GB" dirty="0" err="1">
                <a:solidFill>
                  <a:srgbClr val="C00000"/>
                </a:solidFill>
              </a:rPr>
              <a:t>che</a:t>
            </a:r>
            <a:r>
              <a:rPr lang="en-GB" dirty="0">
                <a:solidFill>
                  <a:srgbClr val="C00000"/>
                </a:solidFill>
              </a:rPr>
              <a:t> </a:t>
            </a:r>
            <a:r>
              <a:rPr lang="en-GB" dirty="0" err="1">
                <a:solidFill>
                  <a:srgbClr val="C00000"/>
                </a:solidFill>
              </a:rPr>
              <a:t>saranno</a:t>
            </a:r>
            <a:r>
              <a:rPr lang="en-GB" dirty="0">
                <a:solidFill>
                  <a:srgbClr val="C00000"/>
                </a:solidFill>
              </a:rPr>
              <a:t> </a:t>
            </a:r>
            <a:r>
              <a:rPr lang="en-GB" dirty="0" err="1">
                <a:solidFill>
                  <a:srgbClr val="C00000"/>
                </a:solidFill>
              </a:rPr>
              <a:t>automaticamente</a:t>
            </a:r>
            <a:r>
              <a:rPr lang="en-GB" dirty="0">
                <a:solidFill>
                  <a:srgbClr val="C00000"/>
                </a:solidFill>
              </a:rPr>
              <a:t> </a:t>
            </a:r>
            <a:r>
              <a:rPr lang="en-GB" dirty="0" err="1">
                <a:solidFill>
                  <a:srgbClr val="C00000"/>
                </a:solidFill>
              </a:rPr>
              <a:t>assegnati</a:t>
            </a:r>
            <a:r>
              <a:rPr lang="en-GB" dirty="0">
                <a:solidFill>
                  <a:srgbClr val="C00000"/>
                </a:solidFill>
              </a:rPr>
              <a:t> </a:t>
            </a:r>
            <a:r>
              <a:rPr lang="en-GB" dirty="0" err="1">
                <a:solidFill>
                  <a:srgbClr val="C00000"/>
                </a:solidFill>
              </a:rPr>
              <a:t>alle</a:t>
            </a:r>
            <a:r>
              <a:rPr lang="en-GB" dirty="0">
                <a:solidFill>
                  <a:srgbClr val="C00000"/>
                </a:solidFill>
              </a:rPr>
              <a:t> </a:t>
            </a:r>
            <a:r>
              <a:rPr lang="en-GB" dirty="0" err="1">
                <a:solidFill>
                  <a:srgbClr val="C00000"/>
                </a:solidFill>
              </a:rPr>
              <a:t>variabili</a:t>
            </a:r>
            <a:r>
              <a:rPr lang="en-GB" dirty="0">
                <a:solidFill>
                  <a:srgbClr val="C00000"/>
                </a:solidFill>
              </a:rPr>
              <a:t> x e y</a:t>
            </a:r>
          </a:p>
          <a:p>
            <a:endParaRPr lang="it-IT" dirty="0"/>
          </a:p>
        </p:txBody>
      </p:sp>
      <p:pic>
        <p:nvPicPr>
          <p:cNvPr id="10" name="Picture 9">
            <a:extLst>
              <a:ext uri="{FF2B5EF4-FFF2-40B4-BE49-F238E27FC236}">
                <a16:creationId xmlns:a16="http://schemas.microsoft.com/office/drawing/2014/main" id="{0C438770-4BAD-4426-8FFC-5C5EA43ADA29}"/>
              </a:ext>
            </a:extLst>
          </p:cNvPr>
          <p:cNvPicPr>
            <a:picLocks noChangeAspect="1"/>
          </p:cNvPicPr>
          <p:nvPr/>
        </p:nvPicPr>
        <p:blipFill>
          <a:blip r:embed="rId2"/>
          <a:stretch>
            <a:fillRect/>
          </a:stretch>
        </p:blipFill>
        <p:spPr>
          <a:xfrm>
            <a:off x="0" y="1634988"/>
            <a:ext cx="12192000" cy="2784470"/>
          </a:xfrm>
          <a:prstGeom prst="rect">
            <a:avLst/>
          </a:prstGeom>
        </p:spPr>
      </p:pic>
      <p:pic>
        <p:nvPicPr>
          <p:cNvPr id="5" name="Picture 4">
            <a:extLst>
              <a:ext uri="{FF2B5EF4-FFF2-40B4-BE49-F238E27FC236}">
                <a16:creationId xmlns:a16="http://schemas.microsoft.com/office/drawing/2014/main" id="{4DFBBBF5-9443-477E-AA29-1A960C3A25C4}"/>
              </a:ext>
            </a:extLst>
          </p:cNvPr>
          <p:cNvPicPr>
            <a:picLocks noChangeAspect="1"/>
          </p:cNvPicPr>
          <p:nvPr/>
        </p:nvPicPr>
        <p:blipFill>
          <a:blip r:embed="rId3"/>
          <a:stretch>
            <a:fillRect/>
          </a:stretch>
        </p:blipFill>
        <p:spPr>
          <a:xfrm>
            <a:off x="0" y="4135725"/>
            <a:ext cx="12192000" cy="2784470"/>
          </a:xfrm>
          <a:prstGeom prst="rect">
            <a:avLst/>
          </a:prstGeom>
        </p:spPr>
      </p:pic>
    </p:spTree>
    <p:extLst>
      <p:ext uri="{BB962C8B-B14F-4D97-AF65-F5344CB8AC3E}">
        <p14:creationId xmlns:p14="http://schemas.microsoft.com/office/powerpoint/2010/main" val="4031573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5AA8A67-F162-4C3B-86EC-0B361616EC5E}"/>
              </a:ext>
            </a:extLst>
          </p:cNvPr>
          <p:cNvPicPr>
            <a:picLocks noChangeAspect="1"/>
          </p:cNvPicPr>
          <p:nvPr/>
        </p:nvPicPr>
        <p:blipFill>
          <a:blip r:embed="rId2"/>
          <a:stretch>
            <a:fillRect/>
          </a:stretch>
        </p:blipFill>
        <p:spPr>
          <a:xfrm>
            <a:off x="0" y="2036765"/>
            <a:ext cx="12192000" cy="2784470"/>
          </a:xfrm>
          <a:prstGeom prst="rect">
            <a:avLst/>
          </a:prstGeom>
        </p:spPr>
      </p:pic>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5666FD2B-CB0C-426B-8F5D-C343BBA44B0B}"/>
                  </a:ext>
                </a:extLst>
              </p:cNvPr>
              <p:cNvSpPr txBox="1"/>
              <p:nvPr/>
            </p:nvSpPr>
            <p:spPr>
              <a:xfrm>
                <a:off x="3397344" y="1025236"/>
                <a:ext cx="5591852" cy="369332"/>
              </a:xfrm>
              <a:prstGeom prst="rect">
                <a:avLst/>
              </a:prstGeom>
              <a:noFill/>
            </p:spPr>
            <p:txBody>
              <a:bodyPr wrap="none" rtlCol="0">
                <a:spAutoFit/>
              </a:bodyPr>
              <a:lstStyle/>
              <a:p>
                <a:r>
                  <a:rPr lang="it-IT" dirty="0"/>
                  <a:t>Segnale audio </a:t>
                </a:r>
                <a14:m>
                  <m:oMath xmlns:m="http://schemas.openxmlformats.org/officeDocument/2006/math">
                    <m:sSub>
                      <m:sSubPr>
                        <m:ctrlPr>
                          <a:rPr lang="it-IT" i="1" dirty="0" smtClean="0">
                            <a:latin typeface="Cambria Math" panose="02040503050406030204" pitchFamily="18" charset="0"/>
                          </a:rPr>
                        </m:ctrlPr>
                      </m:sSubPr>
                      <m:e>
                        <m:r>
                          <a:rPr lang="it-IT" b="0" i="1" dirty="0" smtClean="0">
                            <a:latin typeface="Cambria Math" panose="02040503050406030204" pitchFamily="18" charset="0"/>
                          </a:rPr>
                          <m:t>𝑥</m:t>
                        </m:r>
                      </m:e>
                      <m:sub>
                        <m:r>
                          <a:rPr lang="it-IT" b="0" i="1" dirty="0" smtClean="0">
                            <a:latin typeface="Cambria Math" panose="02040503050406030204" pitchFamily="18" charset="0"/>
                          </a:rPr>
                          <m:t>𝑛</m:t>
                        </m:r>
                      </m:sub>
                    </m:sSub>
                    <m:r>
                      <a:rPr lang="it-IT" i="1" dirty="0" smtClean="0">
                        <a:latin typeface="Cambria Math" panose="02040503050406030204" pitchFamily="18" charset="0"/>
                      </a:rPr>
                      <m:t> </m:t>
                    </m:r>
                  </m:oMath>
                </a14:m>
                <a:r>
                  <a:rPr lang="it-IT" dirty="0"/>
                  <a:t>- Frequenza di campionamento 44100Hz</a:t>
                </a:r>
                <a:endParaRPr lang="en-GB" dirty="0"/>
              </a:p>
            </p:txBody>
          </p:sp>
        </mc:Choice>
        <mc:Fallback xmlns="">
          <p:sp>
            <p:nvSpPr>
              <p:cNvPr id="2" name="TextBox 1">
                <a:extLst>
                  <a:ext uri="{FF2B5EF4-FFF2-40B4-BE49-F238E27FC236}">
                    <a16:creationId xmlns:a16="http://schemas.microsoft.com/office/drawing/2014/main" id="{5666FD2B-CB0C-426B-8F5D-C343BBA44B0B}"/>
                  </a:ext>
                </a:extLst>
              </p:cNvPr>
              <p:cNvSpPr txBox="1">
                <a:spLocks noRot="1" noChangeAspect="1" noMove="1" noResize="1" noEditPoints="1" noAdjustHandles="1" noChangeArrowheads="1" noChangeShapeType="1" noTextEdit="1"/>
              </p:cNvSpPr>
              <p:nvPr/>
            </p:nvSpPr>
            <p:spPr>
              <a:xfrm>
                <a:off x="3397344" y="1025236"/>
                <a:ext cx="5591852" cy="369332"/>
              </a:xfrm>
              <a:prstGeom prst="rect">
                <a:avLst/>
              </a:prstGeom>
              <a:blipFill>
                <a:blip r:embed="rId3"/>
                <a:stretch>
                  <a:fillRect l="-871" t="-8197" r="-763" b="-24590"/>
                </a:stretch>
              </a:blipFill>
            </p:spPr>
            <p:txBody>
              <a:bodyPr/>
              <a:lstStyle/>
              <a:p>
                <a:r>
                  <a:rPr lang="en-GB">
                    <a:noFill/>
                  </a:rPr>
                  <a:t> </a:t>
                </a:r>
              </a:p>
            </p:txBody>
          </p:sp>
        </mc:Fallback>
      </mc:AlternateContent>
    </p:spTree>
    <p:extLst>
      <p:ext uri="{BB962C8B-B14F-4D97-AF65-F5344CB8AC3E}">
        <p14:creationId xmlns:p14="http://schemas.microsoft.com/office/powerpoint/2010/main" val="2268782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363DF76-59C9-415B-AC89-D666C63DD30A}"/>
              </a:ext>
            </a:extLst>
          </p:cNvPr>
          <p:cNvPicPr>
            <a:picLocks noChangeAspect="1"/>
          </p:cNvPicPr>
          <p:nvPr/>
        </p:nvPicPr>
        <p:blipFill>
          <a:blip r:embed="rId2"/>
          <a:stretch>
            <a:fillRect/>
          </a:stretch>
        </p:blipFill>
        <p:spPr>
          <a:xfrm>
            <a:off x="0" y="2036765"/>
            <a:ext cx="12192000" cy="278447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FB64661E-82A0-4A21-B3A4-8E5FC9A09F8A}"/>
                  </a:ext>
                </a:extLst>
              </p:cNvPr>
              <p:cNvSpPr txBox="1"/>
              <p:nvPr/>
            </p:nvSpPr>
            <p:spPr>
              <a:xfrm>
                <a:off x="2850089" y="1018309"/>
                <a:ext cx="7127208" cy="369332"/>
              </a:xfrm>
              <a:prstGeom prst="rect">
                <a:avLst/>
              </a:prstGeom>
              <a:noFill/>
            </p:spPr>
            <p:txBody>
              <a:bodyPr wrap="none" rtlCol="0">
                <a:spAutoFit/>
              </a:bodyPr>
              <a:lstStyle/>
              <a:p>
                <a:r>
                  <a:rPr lang="it-IT" dirty="0"/>
                  <a:t>Segnale audio </a:t>
                </a:r>
                <a14:m>
                  <m:oMath xmlns:m="http://schemas.openxmlformats.org/officeDocument/2006/math">
                    <m:sSub>
                      <m:sSubPr>
                        <m:ctrlPr>
                          <a:rPr lang="it-IT" i="1" dirty="0" smtClean="0">
                            <a:latin typeface="Cambria Math" panose="02040503050406030204" pitchFamily="18" charset="0"/>
                          </a:rPr>
                        </m:ctrlPr>
                      </m:sSubPr>
                      <m:e>
                        <m:sSub>
                          <m:sSubPr>
                            <m:ctrlPr>
                              <a:rPr lang="it-IT" i="1" dirty="0" smtClean="0">
                                <a:latin typeface="Cambria Math" panose="02040503050406030204" pitchFamily="18" charset="0"/>
                              </a:rPr>
                            </m:ctrlPr>
                          </m:sSubPr>
                          <m:e>
                            <m:r>
                              <a:rPr lang="it-IT" b="0" i="1" dirty="0" smtClean="0">
                                <a:latin typeface="Cambria Math" panose="02040503050406030204" pitchFamily="18" charset="0"/>
                              </a:rPr>
                              <m:t>𝑦</m:t>
                            </m:r>
                          </m:e>
                          <m:sub>
                            <m:r>
                              <a:rPr lang="it-IT" b="0" i="1" dirty="0" smtClean="0">
                                <a:latin typeface="Cambria Math" panose="02040503050406030204" pitchFamily="18" charset="0"/>
                              </a:rPr>
                              <m:t>𝑛</m:t>
                            </m:r>
                          </m:sub>
                        </m:sSub>
                        <m:r>
                          <a:rPr lang="it-IT" b="0" i="1" dirty="0" smtClean="0">
                            <a:latin typeface="Cambria Math" panose="02040503050406030204" pitchFamily="18" charset="0"/>
                          </a:rPr>
                          <m:t>=</m:t>
                        </m:r>
                        <m:r>
                          <a:rPr lang="it-IT" b="0" i="1" dirty="0" smtClean="0">
                            <a:latin typeface="Cambria Math" panose="02040503050406030204" pitchFamily="18" charset="0"/>
                          </a:rPr>
                          <m:t>𝑥</m:t>
                        </m:r>
                      </m:e>
                      <m:sub>
                        <m:r>
                          <a:rPr lang="it-IT" b="0" i="1" dirty="0" smtClean="0">
                            <a:latin typeface="Cambria Math" panose="02040503050406030204" pitchFamily="18" charset="0"/>
                          </a:rPr>
                          <m:t>𝑛</m:t>
                        </m:r>
                      </m:sub>
                    </m:sSub>
                    <m:r>
                      <a:rPr lang="it-IT" b="0" i="1" dirty="0" smtClean="0">
                        <a:latin typeface="Cambria Math" panose="02040503050406030204" pitchFamily="18" charset="0"/>
                      </a:rPr>
                      <m:t>+</m:t>
                    </m:r>
                    <m:sSub>
                      <m:sSubPr>
                        <m:ctrlPr>
                          <a:rPr lang="it-IT" i="1" dirty="0" smtClean="0">
                            <a:latin typeface="Cambria Math" panose="02040503050406030204" pitchFamily="18" charset="0"/>
                          </a:rPr>
                        </m:ctrlPr>
                      </m:sSubPr>
                      <m:e>
                        <m:r>
                          <a:rPr lang="it-IT" b="0" i="1" dirty="0" smtClean="0">
                            <a:latin typeface="Cambria Math" panose="02040503050406030204" pitchFamily="18" charset="0"/>
                          </a:rPr>
                          <m:t>𝑥</m:t>
                        </m:r>
                      </m:e>
                      <m:sub>
                        <m:r>
                          <a:rPr lang="it-IT" b="0" i="1" dirty="0" smtClean="0">
                            <a:latin typeface="Cambria Math" panose="02040503050406030204" pitchFamily="18" charset="0"/>
                          </a:rPr>
                          <m:t>𝑛</m:t>
                        </m:r>
                        <m:r>
                          <a:rPr lang="it-IT" b="0" i="1" dirty="0" smtClean="0">
                            <a:latin typeface="Cambria Math" panose="02040503050406030204" pitchFamily="18" charset="0"/>
                          </a:rPr>
                          <m:t>−</m:t>
                        </m:r>
                        <m:r>
                          <a:rPr lang="it-IT" b="0" i="1" dirty="0" smtClean="0">
                            <a:latin typeface="Cambria Math" panose="02040503050406030204" pitchFamily="18" charset="0"/>
                          </a:rPr>
                          <m:t>𝑛𝑜</m:t>
                        </m:r>
                      </m:sub>
                    </m:sSub>
                  </m:oMath>
                </a14:m>
                <a:r>
                  <a:rPr lang="it-IT" dirty="0"/>
                  <a:t> -   Frequenza di campionamento 44100Hz</a:t>
                </a:r>
                <a:endParaRPr lang="en-GB" dirty="0"/>
              </a:p>
            </p:txBody>
          </p:sp>
        </mc:Choice>
        <mc:Fallback xmlns="">
          <p:sp>
            <p:nvSpPr>
              <p:cNvPr id="6" name="TextBox 5">
                <a:extLst>
                  <a:ext uri="{FF2B5EF4-FFF2-40B4-BE49-F238E27FC236}">
                    <a16:creationId xmlns:a16="http://schemas.microsoft.com/office/drawing/2014/main" id="{FB64661E-82A0-4A21-B3A4-8E5FC9A09F8A}"/>
                  </a:ext>
                </a:extLst>
              </p:cNvPr>
              <p:cNvSpPr txBox="1">
                <a:spLocks noRot="1" noChangeAspect="1" noMove="1" noResize="1" noEditPoints="1" noAdjustHandles="1" noChangeArrowheads="1" noChangeShapeType="1" noTextEdit="1"/>
              </p:cNvSpPr>
              <p:nvPr/>
            </p:nvSpPr>
            <p:spPr>
              <a:xfrm>
                <a:off x="2850089" y="1018309"/>
                <a:ext cx="7127208" cy="369332"/>
              </a:xfrm>
              <a:prstGeom prst="rect">
                <a:avLst/>
              </a:prstGeom>
              <a:blipFill>
                <a:blip r:embed="rId3"/>
                <a:stretch>
                  <a:fillRect l="-770" t="-8197" b="-24590"/>
                </a:stretch>
              </a:blipFill>
            </p:spPr>
            <p:txBody>
              <a:bodyPr/>
              <a:lstStyle/>
              <a:p>
                <a:r>
                  <a:rPr lang="en-GB">
                    <a:noFill/>
                  </a:rPr>
                  <a:t> </a:t>
                </a:r>
              </a:p>
            </p:txBody>
          </p:sp>
        </mc:Fallback>
      </mc:AlternateContent>
    </p:spTree>
    <p:extLst>
      <p:ext uri="{BB962C8B-B14F-4D97-AF65-F5344CB8AC3E}">
        <p14:creationId xmlns:p14="http://schemas.microsoft.com/office/powerpoint/2010/main" val="3580808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8AD3933-CE0D-4B9B-BE1A-CAE3E40FD595}"/>
              </a:ext>
            </a:extLst>
          </p:cNvPr>
          <p:cNvSpPr txBox="1"/>
          <p:nvPr/>
        </p:nvSpPr>
        <p:spPr>
          <a:xfrm>
            <a:off x="4968928" y="339436"/>
            <a:ext cx="2254143" cy="523220"/>
          </a:xfrm>
          <a:prstGeom prst="rect">
            <a:avLst/>
          </a:prstGeom>
          <a:noFill/>
        </p:spPr>
        <p:txBody>
          <a:bodyPr wrap="none" rtlCol="0">
            <a:spAutoFit/>
          </a:bodyPr>
          <a:lstStyle/>
          <a:p>
            <a:r>
              <a:rPr lang="it-IT" sz="2800" dirty="0"/>
              <a:t>Progetto 2026</a:t>
            </a:r>
            <a:endParaRPr lang="en-GB" sz="2800" dirty="0"/>
          </a:p>
        </p:txBody>
      </p:sp>
      <p:sp>
        <p:nvSpPr>
          <p:cNvPr id="7" name="TextBox 6">
            <a:extLst>
              <a:ext uri="{FF2B5EF4-FFF2-40B4-BE49-F238E27FC236}">
                <a16:creationId xmlns:a16="http://schemas.microsoft.com/office/drawing/2014/main" id="{8D8AE3E9-E1B1-45BE-A6A0-5729152AEFA9}"/>
              </a:ext>
            </a:extLst>
          </p:cNvPr>
          <p:cNvSpPr txBox="1"/>
          <p:nvPr/>
        </p:nvSpPr>
        <p:spPr>
          <a:xfrm>
            <a:off x="806378" y="1146030"/>
            <a:ext cx="10172700" cy="3139321"/>
          </a:xfrm>
          <a:prstGeom prst="rect">
            <a:avLst/>
          </a:prstGeom>
          <a:noFill/>
        </p:spPr>
        <p:txBody>
          <a:bodyPr wrap="square" rtlCol="0">
            <a:spAutoFit/>
          </a:bodyPr>
          <a:lstStyle/>
          <a:p>
            <a:pPr marL="285750" indent="-285750">
              <a:buFont typeface="Arial" panose="020B0604020202020204" pitchFamily="34" charset="0"/>
              <a:buChar char="•"/>
            </a:pPr>
            <a:r>
              <a:rPr lang="it-IT" dirty="0"/>
              <a:t>Caricare i file relativi al segnale x e al segnale con eco y  </a:t>
            </a:r>
          </a:p>
          <a:p>
            <a:r>
              <a:rPr lang="en-GB" dirty="0">
                <a:solidFill>
                  <a:srgbClr val="C00000"/>
                </a:solidFill>
              </a:rPr>
              <a:t>load('Audio1.mat’); load('Audio2.mat’); </a:t>
            </a:r>
            <a:r>
              <a:rPr lang="en-GB" dirty="0" err="1">
                <a:solidFill>
                  <a:srgbClr val="C00000"/>
                </a:solidFill>
              </a:rPr>
              <a:t>che</a:t>
            </a:r>
            <a:r>
              <a:rPr lang="en-GB" dirty="0">
                <a:solidFill>
                  <a:srgbClr val="C00000"/>
                </a:solidFill>
              </a:rPr>
              <a:t> </a:t>
            </a:r>
            <a:r>
              <a:rPr lang="en-GB" dirty="0" err="1">
                <a:solidFill>
                  <a:srgbClr val="C00000"/>
                </a:solidFill>
              </a:rPr>
              <a:t>saranno</a:t>
            </a:r>
            <a:r>
              <a:rPr lang="en-GB" dirty="0">
                <a:solidFill>
                  <a:srgbClr val="C00000"/>
                </a:solidFill>
              </a:rPr>
              <a:t> </a:t>
            </a:r>
            <a:r>
              <a:rPr lang="en-GB" dirty="0" err="1">
                <a:solidFill>
                  <a:srgbClr val="C00000"/>
                </a:solidFill>
              </a:rPr>
              <a:t>automaticamente</a:t>
            </a:r>
            <a:r>
              <a:rPr lang="en-GB" dirty="0">
                <a:solidFill>
                  <a:srgbClr val="C00000"/>
                </a:solidFill>
              </a:rPr>
              <a:t> </a:t>
            </a:r>
            <a:r>
              <a:rPr lang="en-GB" dirty="0" err="1">
                <a:solidFill>
                  <a:srgbClr val="C00000"/>
                </a:solidFill>
              </a:rPr>
              <a:t>assegnati</a:t>
            </a:r>
            <a:r>
              <a:rPr lang="en-GB" dirty="0">
                <a:solidFill>
                  <a:srgbClr val="C00000"/>
                </a:solidFill>
              </a:rPr>
              <a:t> </a:t>
            </a:r>
            <a:r>
              <a:rPr lang="en-GB" dirty="0" err="1">
                <a:solidFill>
                  <a:srgbClr val="C00000"/>
                </a:solidFill>
              </a:rPr>
              <a:t>alle</a:t>
            </a:r>
            <a:r>
              <a:rPr lang="en-GB" dirty="0">
                <a:solidFill>
                  <a:srgbClr val="C00000"/>
                </a:solidFill>
              </a:rPr>
              <a:t> </a:t>
            </a:r>
            <a:r>
              <a:rPr lang="en-GB" dirty="0" err="1">
                <a:solidFill>
                  <a:srgbClr val="C00000"/>
                </a:solidFill>
              </a:rPr>
              <a:t>variabili</a:t>
            </a:r>
            <a:r>
              <a:rPr lang="en-GB" dirty="0">
                <a:solidFill>
                  <a:srgbClr val="C00000"/>
                </a:solidFill>
              </a:rPr>
              <a:t> x e y</a:t>
            </a:r>
          </a:p>
          <a:p>
            <a:endParaRPr lang="it-IT" dirty="0"/>
          </a:p>
          <a:p>
            <a:pPr marL="285750" indent="-285750">
              <a:buFont typeface="Arial" panose="020B0604020202020204" pitchFamily="34" charset="0"/>
              <a:buChar char="•"/>
            </a:pPr>
            <a:r>
              <a:rPr lang="it-IT" dirty="0"/>
              <a:t>Ascoltare il segnale x e il segnale y</a:t>
            </a:r>
          </a:p>
          <a:p>
            <a:r>
              <a:rPr lang="en-GB" dirty="0">
                <a:solidFill>
                  <a:srgbClr val="C00000"/>
                </a:solidFill>
              </a:rPr>
              <a:t>sound(</a:t>
            </a:r>
            <a:r>
              <a:rPr lang="en-GB" dirty="0" err="1">
                <a:solidFill>
                  <a:srgbClr val="C00000"/>
                </a:solidFill>
              </a:rPr>
              <a:t>x,Fs</a:t>
            </a:r>
            <a:r>
              <a:rPr lang="en-GB" dirty="0">
                <a:solidFill>
                  <a:srgbClr val="C00000"/>
                </a:solidFill>
              </a:rPr>
              <a:t>); sound(</a:t>
            </a:r>
            <a:r>
              <a:rPr lang="en-GB" dirty="0" err="1">
                <a:solidFill>
                  <a:srgbClr val="C00000"/>
                </a:solidFill>
              </a:rPr>
              <a:t>y,Fs</a:t>
            </a:r>
            <a:r>
              <a:rPr lang="en-GB" dirty="0">
                <a:solidFill>
                  <a:srgbClr val="C00000"/>
                </a:solidFill>
              </a:rPr>
              <a:t>); </a:t>
            </a:r>
          </a:p>
          <a:p>
            <a:endParaRPr lang="en-GB" dirty="0"/>
          </a:p>
          <a:p>
            <a:pPr marL="285750" indent="-285750">
              <a:buFont typeface="Arial" panose="020B0604020202020204" pitchFamily="34" charset="0"/>
              <a:buChar char="•"/>
            </a:pPr>
            <a:r>
              <a:rPr lang="it-IT" dirty="0"/>
              <a:t>Stimare il ritardo dell’eco eseguendo la cross-correlazione tra x e y</a:t>
            </a:r>
          </a:p>
          <a:p>
            <a:r>
              <a:rPr lang="en-GB" dirty="0">
                <a:solidFill>
                  <a:srgbClr val="C00000"/>
                </a:solidFill>
              </a:rPr>
              <a:t>R=</a:t>
            </a:r>
            <a:r>
              <a:rPr lang="en-GB" dirty="0" err="1">
                <a:solidFill>
                  <a:srgbClr val="C00000"/>
                </a:solidFill>
              </a:rPr>
              <a:t>xcorr</a:t>
            </a:r>
            <a:r>
              <a:rPr lang="en-GB" dirty="0">
                <a:solidFill>
                  <a:srgbClr val="C00000"/>
                </a:solidFill>
              </a:rPr>
              <a:t>(</a:t>
            </a:r>
            <a:r>
              <a:rPr lang="en-GB" dirty="0" err="1">
                <a:solidFill>
                  <a:srgbClr val="C00000"/>
                </a:solidFill>
              </a:rPr>
              <a:t>x,y</a:t>
            </a:r>
            <a:r>
              <a:rPr lang="en-GB" dirty="0">
                <a:solidFill>
                  <a:srgbClr val="C00000"/>
                </a:solidFill>
              </a:rPr>
              <a:t>);</a:t>
            </a:r>
          </a:p>
          <a:p>
            <a:r>
              <a:rPr lang="it-IT" dirty="0"/>
              <a:t>Eseguire il plot di R in figura 1 e analizzarne visivamente la struttura (attenzione al formato in cui Matlab presenta i valori di R che vanno sempre tra 1 e 2L-1 dove </a:t>
            </a:r>
            <a:r>
              <a:rPr lang="en-GB" dirty="0">
                <a:solidFill>
                  <a:srgbClr val="C00000"/>
                </a:solidFill>
              </a:rPr>
              <a:t>L=length(x); </a:t>
            </a:r>
            <a:r>
              <a:rPr lang="it-IT" dirty="0"/>
              <a:t>è la durata dei due segnali).</a:t>
            </a:r>
          </a:p>
          <a:p>
            <a:endParaRPr lang="en-GB" dirty="0"/>
          </a:p>
        </p:txBody>
      </p:sp>
      <p:sp>
        <p:nvSpPr>
          <p:cNvPr id="2" name="Rectangle 1">
            <a:extLst>
              <a:ext uri="{FF2B5EF4-FFF2-40B4-BE49-F238E27FC236}">
                <a16:creationId xmlns:a16="http://schemas.microsoft.com/office/drawing/2014/main" id="{4C203A24-A889-4C4B-8CF4-6C298403C5D8}"/>
              </a:ext>
            </a:extLst>
          </p:cNvPr>
          <p:cNvSpPr/>
          <p:nvPr/>
        </p:nvSpPr>
        <p:spPr>
          <a:xfrm>
            <a:off x="1690255" y="4499229"/>
            <a:ext cx="8859981" cy="2031325"/>
          </a:xfrm>
          <a:prstGeom prst="rect">
            <a:avLst/>
          </a:prstGeom>
        </p:spPr>
        <p:txBody>
          <a:bodyPr wrap="square">
            <a:spAutoFit/>
          </a:bodyPr>
          <a:lstStyle/>
          <a:p>
            <a:r>
              <a:rPr lang="it-IT" dirty="0">
                <a:solidFill>
                  <a:srgbClr val="008013"/>
                </a:solidFill>
                <a:latin typeface="Times New Roman" panose="02020603050405020304" pitchFamily="18" charset="0"/>
              </a:rPr>
              <a:t>% Calcolare il ritardo temporale tra le due repliche presenti in y</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utilizzando la cross-correlazione R tra i due segnali x e y</a:t>
            </a:r>
            <a:endParaRPr lang="it-IT" dirty="0">
              <a:latin typeface="Times New Roman" panose="02020603050405020304" pitchFamily="18" charset="0"/>
            </a:endParaRPr>
          </a:p>
          <a:p>
            <a:r>
              <a:rPr lang="it-IT" dirty="0">
                <a:latin typeface="Times New Roman" panose="02020603050405020304" pitchFamily="18" charset="0"/>
              </a:rPr>
              <a:t>R=</a:t>
            </a:r>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Visualizzare in figura 1 la cross-correlazione R tra -L-1 e L+1 che dovrà presentare 2</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picchi: il primo in 0, il secondo in corrspondenza del ritardo della replica </a:t>
            </a:r>
            <a:endParaRPr lang="it-IT" dirty="0">
              <a:latin typeface="Times New Roman" panose="02020603050405020304" pitchFamily="18" charset="0"/>
            </a:endParaRPr>
          </a:p>
          <a:p>
            <a:r>
              <a:rPr lang="it-IT" dirty="0">
                <a:latin typeface="Times New Roman" panose="02020603050405020304" pitchFamily="18" charset="0"/>
              </a:rPr>
              <a:t>figure(1)</a:t>
            </a:r>
          </a:p>
          <a:p>
            <a:r>
              <a:rPr lang="it-IT" dirty="0">
                <a:latin typeface="Times New Roman" panose="02020603050405020304" pitchFamily="18" charset="0"/>
              </a:rPr>
              <a:t>……</a:t>
            </a:r>
          </a:p>
        </p:txBody>
      </p:sp>
    </p:spTree>
    <p:extLst>
      <p:ext uri="{BB962C8B-B14F-4D97-AF65-F5344CB8AC3E}">
        <p14:creationId xmlns:p14="http://schemas.microsoft.com/office/powerpoint/2010/main" val="3944948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5A1349-3DFC-4FE8-9924-FEBF1B4584B7}"/>
              </a:ext>
            </a:extLst>
          </p:cNvPr>
          <p:cNvSpPr txBox="1"/>
          <p:nvPr/>
        </p:nvSpPr>
        <p:spPr>
          <a:xfrm>
            <a:off x="706256" y="1097095"/>
            <a:ext cx="2679644" cy="369332"/>
          </a:xfrm>
          <a:prstGeom prst="rect">
            <a:avLst/>
          </a:prstGeom>
          <a:noFill/>
        </p:spPr>
        <p:txBody>
          <a:bodyPr wrap="none" rtlCol="0">
            <a:spAutoFit/>
          </a:bodyPr>
          <a:lstStyle/>
          <a:p>
            <a:r>
              <a:rPr lang="it-IT" dirty="0"/>
              <a:t>Dalla teoria sappiamo che:</a:t>
            </a:r>
            <a:endParaRPr lang="en-GB" dirty="0"/>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8577A4FA-9823-43C5-ADC9-B5C7F857EFA5}"/>
                  </a:ext>
                </a:extLst>
              </p:cNvPr>
              <p:cNvSpPr txBox="1"/>
              <p:nvPr/>
            </p:nvSpPr>
            <p:spPr>
              <a:xfrm>
                <a:off x="1643116" y="1611173"/>
                <a:ext cx="8711804" cy="398507"/>
              </a:xfrm>
              <a:prstGeom prst="rect">
                <a:avLst/>
              </a:prstGeom>
              <a:noFill/>
            </p:spPr>
            <p:txBody>
              <a:bodyPr wrap="square" lIns="0" tIns="0" rIns="0" bIns="0" rtlCol="0">
                <a:spAutoFit/>
              </a:bodyPr>
              <a:lstStyle/>
              <a:p>
                <a14:m>
                  <m:oMath xmlns:m="http://schemas.openxmlformats.org/officeDocument/2006/math">
                    <m:sSub>
                      <m:sSubPr>
                        <m:ctrlPr>
                          <a:rPr lang="en-GB" sz="2400" i="1" smtClean="0">
                            <a:latin typeface="Cambria Math" panose="02040503050406030204" pitchFamily="18" charset="0"/>
                          </a:rPr>
                        </m:ctrlPr>
                      </m:sSubPr>
                      <m:e>
                        <m:r>
                          <a:rPr lang="it-IT" sz="2400" b="0" i="1" smtClean="0">
                            <a:latin typeface="Cambria Math" panose="02040503050406030204" pitchFamily="18" charset="0"/>
                          </a:rPr>
                          <m:t>𝑅</m:t>
                        </m:r>
                      </m:e>
                      <m:sub>
                        <m:r>
                          <a:rPr lang="it-IT" sz="2400" b="0" i="1" smtClean="0">
                            <a:latin typeface="Cambria Math" panose="02040503050406030204" pitchFamily="18" charset="0"/>
                          </a:rPr>
                          <m:t>𝑦𝑥</m:t>
                        </m:r>
                      </m:sub>
                    </m:sSub>
                    <m:d>
                      <m:dPr>
                        <m:begChr m:val="["/>
                        <m:endChr m:val="]"/>
                        <m:ctrlPr>
                          <a:rPr lang="en-GB" sz="2400" i="1" smtClean="0">
                            <a:latin typeface="Cambria Math" panose="02040503050406030204" pitchFamily="18" charset="0"/>
                          </a:rPr>
                        </m:ctrlPr>
                      </m:dPr>
                      <m:e>
                        <m:r>
                          <a:rPr lang="it-IT" sz="2400" b="0" i="1" smtClean="0">
                            <a:latin typeface="Cambria Math" panose="02040503050406030204" pitchFamily="18" charset="0"/>
                          </a:rPr>
                          <m:t>𝑚</m:t>
                        </m:r>
                      </m:e>
                    </m:d>
                  </m:oMath>
                </a14:m>
                <a:r>
                  <a:rPr lang="en-GB" sz="2400" dirty="0"/>
                  <a:t>=</a:t>
                </a:r>
                <a14:m>
                  <m:oMath xmlns:m="http://schemas.openxmlformats.org/officeDocument/2006/math">
                    <m:sSub>
                      <m:sSubPr>
                        <m:ctrlPr>
                          <a:rPr lang="en-GB" sz="2400" i="1" dirty="0" smtClean="0">
                            <a:latin typeface="Cambria Math" panose="02040503050406030204" pitchFamily="18" charset="0"/>
                          </a:rPr>
                        </m:ctrlPr>
                      </m:sSubPr>
                      <m:e>
                        <m:r>
                          <a:rPr lang="it-IT" sz="2400" b="0" i="1" dirty="0" smtClean="0">
                            <a:latin typeface="Cambria Math" panose="02040503050406030204" pitchFamily="18" charset="0"/>
                          </a:rPr>
                          <m:t>𝑦</m:t>
                        </m:r>
                      </m:e>
                      <m:sub>
                        <m:r>
                          <a:rPr lang="it-IT" sz="2400" b="0" i="1" dirty="0" smtClean="0">
                            <a:latin typeface="Cambria Math" panose="02040503050406030204" pitchFamily="18" charset="0"/>
                          </a:rPr>
                          <m:t>𝑚</m:t>
                        </m:r>
                      </m:sub>
                    </m:sSub>
                    <m:r>
                      <a:rPr lang="it-IT" sz="2400" b="0" i="1" dirty="0" smtClean="0">
                        <a:latin typeface="Cambria Math" panose="02040503050406030204" pitchFamily="18" charset="0"/>
                      </a:rPr>
                      <m:t>∗</m:t>
                    </m:r>
                    <m:sSub>
                      <m:sSubPr>
                        <m:ctrlPr>
                          <a:rPr lang="en-GB" sz="2400" i="1" dirty="0" smtClean="0">
                            <a:latin typeface="Cambria Math" panose="02040503050406030204" pitchFamily="18" charset="0"/>
                          </a:rPr>
                        </m:ctrlPr>
                      </m:sSubPr>
                      <m:e>
                        <m:r>
                          <a:rPr lang="it-IT" sz="2400" b="0" i="1" dirty="0" smtClean="0">
                            <a:latin typeface="Cambria Math" panose="02040503050406030204" pitchFamily="18" charset="0"/>
                          </a:rPr>
                          <m:t>𝑥</m:t>
                        </m:r>
                      </m:e>
                      <m:sub>
                        <m:r>
                          <a:rPr lang="it-IT" sz="2400" b="0" i="1" dirty="0" smtClean="0">
                            <a:latin typeface="Cambria Math" panose="02040503050406030204" pitchFamily="18" charset="0"/>
                          </a:rPr>
                          <m:t>−</m:t>
                        </m:r>
                        <m:r>
                          <a:rPr lang="it-IT" sz="2400" b="0" i="1" dirty="0" smtClean="0">
                            <a:latin typeface="Cambria Math" panose="02040503050406030204" pitchFamily="18" charset="0"/>
                          </a:rPr>
                          <m:t>𝑚</m:t>
                        </m:r>
                      </m:sub>
                    </m:sSub>
                  </m:oMath>
                </a14:m>
                <a:r>
                  <a:rPr lang="en-GB" sz="2400" dirty="0"/>
                  <a:t>= </a:t>
                </a:r>
                <a14:m>
                  <m:oMath xmlns:m="http://schemas.openxmlformats.org/officeDocument/2006/math">
                    <m:d>
                      <m:dPr>
                        <m:ctrlPr>
                          <a:rPr lang="en-GB" sz="2400" i="1" dirty="0" smtClean="0">
                            <a:latin typeface="Cambria Math" panose="02040503050406030204" pitchFamily="18" charset="0"/>
                          </a:rPr>
                        </m:ctrlPr>
                      </m:dPr>
                      <m:e>
                        <m:sSub>
                          <m:sSubPr>
                            <m:ctrlPr>
                              <a:rPr lang="en-GB" sz="2400" i="1" dirty="0" smtClean="0">
                                <a:latin typeface="Cambria Math" panose="02040503050406030204" pitchFamily="18" charset="0"/>
                              </a:rPr>
                            </m:ctrlPr>
                          </m:sSubPr>
                          <m:e>
                            <m:r>
                              <a:rPr lang="it-IT" sz="2400" b="0" i="1" dirty="0" smtClean="0">
                                <a:latin typeface="Cambria Math" panose="02040503050406030204" pitchFamily="18" charset="0"/>
                              </a:rPr>
                              <m:t>𝑥</m:t>
                            </m:r>
                          </m:e>
                          <m:sub>
                            <m:r>
                              <a:rPr lang="it-IT" sz="2400" b="0" i="1" dirty="0" smtClean="0">
                                <a:latin typeface="Cambria Math" panose="02040503050406030204" pitchFamily="18" charset="0"/>
                              </a:rPr>
                              <m:t>𝑚</m:t>
                            </m:r>
                          </m:sub>
                        </m:sSub>
                        <m:r>
                          <a:rPr lang="it-IT" sz="2400" b="0" i="1" dirty="0" smtClean="0">
                            <a:latin typeface="Cambria Math" panose="02040503050406030204" pitchFamily="18" charset="0"/>
                          </a:rPr>
                          <m:t>+</m:t>
                        </m:r>
                        <m:sSub>
                          <m:sSubPr>
                            <m:ctrlPr>
                              <a:rPr lang="en-GB" sz="2400" i="1" dirty="0" smtClean="0">
                                <a:latin typeface="Cambria Math" panose="02040503050406030204" pitchFamily="18" charset="0"/>
                              </a:rPr>
                            </m:ctrlPr>
                          </m:sSubPr>
                          <m:e>
                            <m:r>
                              <a:rPr lang="it-IT" sz="2400" b="0" i="1" dirty="0" smtClean="0">
                                <a:latin typeface="Cambria Math" panose="02040503050406030204" pitchFamily="18" charset="0"/>
                              </a:rPr>
                              <m:t>𝑥</m:t>
                            </m:r>
                          </m:e>
                          <m:sub>
                            <m:r>
                              <a:rPr lang="it-IT" sz="2400" b="0" i="1" dirty="0" smtClean="0">
                                <a:latin typeface="Cambria Math" panose="02040503050406030204" pitchFamily="18" charset="0"/>
                              </a:rPr>
                              <m:t>𝑚</m:t>
                            </m:r>
                            <m:r>
                              <a:rPr lang="it-IT" sz="2400" b="0" i="1" dirty="0" smtClean="0">
                                <a:latin typeface="Cambria Math" panose="02040503050406030204" pitchFamily="18" charset="0"/>
                              </a:rPr>
                              <m:t>−</m:t>
                            </m:r>
                            <m:r>
                              <a:rPr lang="it-IT" sz="2400" b="0" i="1" dirty="0" smtClean="0">
                                <a:latin typeface="Cambria Math" panose="02040503050406030204" pitchFamily="18" charset="0"/>
                              </a:rPr>
                              <m:t>𝑛𝑜</m:t>
                            </m:r>
                          </m:sub>
                        </m:sSub>
                      </m:e>
                    </m:d>
                    <m:r>
                      <a:rPr lang="it-IT" sz="2400" b="0" i="1" dirty="0" smtClean="0">
                        <a:latin typeface="Cambria Math" panose="02040503050406030204" pitchFamily="18" charset="0"/>
                      </a:rPr>
                      <m:t>∗</m:t>
                    </m:r>
                    <m:sSub>
                      <m:sSubPr>
                        <m:ctrlPr>
                          <a:rPr lang="en-GB" sz="2400" i="1" dirty="0" smtClean="0">
                            <a:latin typeface="Cambria Math" panose="02040503050406030204" pitchFamily="18" charset="0"/>
                          </a:rPr>
                        </m:ctrlPr>
                      </m:sSubPr>
                      <m:e>
                        <m:r>
                          <a:rPr lang="it-IT" sz="2400" b="0" i="1" dirty="0" smtClean="0">
                            <a:latin typeface="Cambria Math" panose="02040503050406030204" pitchFamily="18" charset="0"/>
                          </a:rPr>
                          <m:t>𝑥</m:t>
                        </m:r>
                      </m:e>
                      <m:sub>
                        <m:r>
                          <a:rPr lang="it-IT" sz="2400" b="0" i="1" dirty="0" smtClean="0">
                            <a:latin typeface="Cambria Math" panose="02040503050406030204" pitchFamily="18" charset="0"/>
                          </a:rPr>
                          <m:t>−</m:t>
                        </m:r>
                        <m:r>
                          <a:rPr lang="it-IT" sz="2400" b="0" i="1" dirty="0" smtClean="0">
                            <a:latin typeface="Cambria Math" panose="02040503050406030204" pitchFamily="18" charset="0"/>
                          </a:rPr>
                          <m:t>𝑚</m:t>
                        </m:r>
                      </m:sub>
                    </m:sSub>
                    <m:r>
                      <a:rPr lang="it-IT" sz="2400" b="0" i="1" dirty="0" smtClean="0">
                        <a:latin typeface="Cambria Math" panose="02040503050406030204" pitchFamily="18" charset="0"/>
                      </a:rPr>
                      <m:t>=</m:t>
                    </m:r>
                    <m:sSub>
                      <m:sSubPr>
                        <m:ctrlPr>
                          <a:rPr lang="en-GB" sz="2400" i="1" smtClean="0">
                            <a:latin typeface="Cambria Math" panose="02040503050406030204" pitchFamily="18" charset="0"/>
                          </a:rPr>
                        </m:ctrlPr>
                      </m:sSubPr>
                      <m:e>
                        <m:r>
                          <a:rPr lang="it-IT" sz="2400" b="0" i="1" smtClean="0">
                            <a:latin typeface="Cambria Math" panose="02040503050406030204" pitchFamily="18" charset="0"/>
                          </a:rPr>
                          <m:t>𝑅</m:t>
                        </m:r>
                      </m:e>
                      <m:sub>
                        <m:r>
                          <a:rPr lang="it-IT" sz="2400" b="0" i="1" smtClean="0">
                            <a:latin typeface="Cambria Math" panose="02040503050406030204" pitchFamily="18" charset="0"/>
                          </a:rPr>
                          <m:t>𝑥</m:t>
                        </m:r>
                      </m:sub>
                    </m:sSub>
                    <m:d>
                      <m:dPr>
                        <m:begChr m:val="["/>
                        <m:endChr m:val="]"/>
                        <m:ctrlPr>
                          <a:rPr lang="en-GB" sz="2400" i="1" smtClean="0">
                            <a:latin typeface="Cambria Math" panose="02040503050406030204" pitchFamily="18" charset="0"/>
                          </a:rPr>
                        </m:ctrlPr>
                      </m:dPr>
                      <m:e>
                        <m:r>
                          <a:rPr lang="it-IT" sz="2400" b="0" i="1" smtClean="0">
                            <a:latin typeface="Cambria Math" panose="02040503050406030204" pitchFamily="18" charset="0"/>
                          </a:rPr>
                          <m:t>𝑚</m:t>
                        </m:r>
                      </m:e>
                    </m:d>
                  </m:oMath>
                </a14:m>
                <a:r>
                  <a:rPr lang="en-GB" sz="2400" dirty="0"/>
                  <a:t>+ </a:t>
                </a:r>
                <a14:m>
                  <m:oMath xmlns:m="http://schemas.openxmlformats.org/officeDocument/2006/math">
                    <m:sSub>
                      <m:sSubPr>
                        <m:ctrlPr>
                          <a:rPr lang="en-GB" sz="2400" i="1" smtClean="0">
                            <a:latin typeface="Cambria Math" panose="02040503050406030204" pitchFamily="18" charset="0"/>
                          </a:rPr>
                        </m:ctrlPr>
                      </m:sSubPr>
                      <m:e>
                        <m:r>
                          <a:rPr lang="it-IT" sz="2400" b="0" i="1" smtClean="0">
                            <a:latin typeface="Cambria Math" panose="02040503050406030204" pitchFamily="18" charset="0"/>
                          </a:rPr>
                          <m:t>𝑅</m:t>
                        </m:r>
                      </m:e>
                      <m:sub>
                        <m:r>
                          <a:rPr lang="it-IT" sz="2400" b="0" i="1" smtClean="0">
                            <a:latin typeface="Cambria Math" panose="02040503050406030204" pitchFamily="18" charset="0"/>
                          </a:rPr>
                          <m:t>𝑥</m:t>
                        </m:r>
                      </m:sub>
                    </m:sSub>
                    <m:d>
                      <m:dPr>
                        <m:begChr m:val="["/>
                        <m:endChr m:val="]"/>
                        <m:ctrlPr>
                          <a:rPr lang="en-GB" sz="2400" i="1" smtClean="0">
                            <a:latin typeface="Cambria Math" panose="02040503050406030204" pitchFamily="18" charset="0"/>
                          </a:rPr>
                        </m:ctrlPr>
                      </m:dPr>
                      <m:e>
                        <m:r>
                          <a:rPr lang="it-IT" sz="2400" b="0" i="1" smtClean="0">
                            <a:latin typeface="Cambria Math" panose="02040503050406030204" pitchFamily="18" charset="0"/>
                          </a:rPr>
                          <m:t>𝑚</m:t>
                        </m:r>
                        <m:r>
                          <a:rPr lang="it-IT" sz="2400" b="0" i="1" smtClean="0">
                            <a:latin typeface="Cambria Math" panose="02040503050406030204" pitchFamily="18" charset="0"/>
                          </a:rPr>
                          <m:t>−</m:t>
                        </m:r>
                        <m:r>
                          <a:rPr lang="it-IT" sz="2400" b="0" i="1" smtClean="0">
                            <a:latin typeface="Cambria Math" panose="02040503050406030204" pitchFamily="18" charset="0"/>
                          </a:rPr>
                          <m:t>𝑛𝑜</m:t>
                        </m:r>
                      </m:e>
                    </m:d>
                  </m:oMath>
                </a14:m>
                <a:endParaRPr lang="en-GB" sz="2400" dirty="0"/>
              </a:p>
            </p:txBody>
          </p:sp>
        </mc:Choice>
        <mc:Fallback xmlns="">
          <p:sp>
            <p:nvSpPr>
              <p:cNvPr id="3" name="TextBox 2">
                <a:extLst>
                  <a:ext uri="{FF2B5EF4-FFF2-40B4-BE49-F238E27FC236}">
                    <a16:creationId xmlns:a16="http://schemas.microsoft.com/office/drawing/2014/main" id="{8577A4FA-9823-43C5-ADC9-B5C7F857EFA5}"/>
                  </a:ext>
                </a:extLst>
              </p:cNvPr>
              <p:cNvSpPr txBox="1">
                <a:spLocks noRot="1" noChangeAspect="1" noMove="1" noResize="1" noEditPoints="1" noAdjustHandles="1" noChangeArrowheads="1" noChangeShapeType="1" noTextEdit="1"/>
              </p:cNvSpPr>
              <p:nvPr/>
            </p:nvSpPr>
            <p:spPr>
              <a:xfrm>
                <a:off x="1643116" y="1611173"/>
                <a:ext cx="8711804" cy="398507"/>
              </a:xfrm>
              <a:prstGeom prst="rect">
                <a:avLst/>
              </a:prstGeom>
              <a:blipFill>
                <a:blip r:embed="rId2"/>
                <a:stretch>
                  <a:fillRect l="-1260" t="-21212" b="-39394"/>
                </a:stretch>
              </a:blipFill>
            </p:spPr>
            <p:txBody>
              <a:bodyPr/>
              <a:lstStyle/>
              <a:p>
                <a:r>
                  <a:rPr lang="en-GB">
                    <a:noFill/>
                  </a:rPr>
                  <a:t> </a:t>
                </a:r>
              </a:p>
            </p:txBody>
          </p:sp>
        </mc:Fallback>
      </mc:AlternateContent>
      <p:sp>
        <p:nvSpPr>
          <p:cNvPr id="4" name="TextBox 3">
            <a:extLst>
              <a:ext uri="{FF2B5EF4-FFF2-40B4-BE49-F238E27FC236}">
                <a16:creationId xmlns:a16="http://schemas.microsoft.com/office/drawing/2014/main" id="{1CA4CCEB-0512-4991-B32B-BADD9BAEBC56}"/>
              </a:ext>
            </a:extLst>
          </p:cNvPr>
          <p:cNvSpPr txBox="1"/>
          <p:nvPr/>
        </p:nvSpPr>
        <p:spPr>
          <a:xfrm>
            <a:off x="3385900" y="340859"/>
            <a:ext cx="4653197" cy="523220"/>
          </a:xfrm>
          <a:prstGeom prst="rect">
            <a:avLst/>
          </a:prstGeom>
          <a:noFill/>
        </p:spPr>
        <p:txBody>
          <a:bodyPr wrap="none" rtlCol="0">
            <a:spAutoFit/>
          </a:bodyPr>
          <a:lstStyle/>
          <a:p>
            <a:r>
              <a:rPr lang="it-IT" sz="2800" dirty="0"/>
              <a:t>Analisi della cross-correlazione</a:t>
            </a:r>
            <a:endParaRPr lang="en-GB" sz="2800" dirty="0"/>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47BE72-81FC-4C37-99D3-29019B055989}"/>
                  </a:ext>
                </a:extLst>
              </p:cNvPr>
              <p:cNvSpPr/>
              <p:nvPr/>
            </p:nvSpPr>
            <p:spPr>
              <a:xfrm>
                <a:off x="706256" y="2237738"/>
                <a:ext cx="8530477" cy="369332"/>
              </a:xfrm>
              <a:prstGeom prst="rect">
                <a:avLst/>
              </a:prstGeom>
            </p:spPr>
            <p:txBody>
              <a:bodyPr wrap="none">
                <a:spAutoFit/>
              </a:bodyPr>
              <a:lstStyle/>
              <a:p>
                <a:r>
                  <a:rPr lang="it-IT" dirty="0"/>
                  <a:t>Quindi mi aspetto 2 massimi di questa funzione: il primo in </a:t>
                </a:r>
                <a14:m>
                  <m:oMath xmlns:m="http://schemas.openxmlformats.org/officeDocument/2006/math">
                    <m:r>
                      <a:rPr lang="it-IT" b="0" i="1" smtClean="0">
                        <a:latin typeface="Cambria Math" panose="02040503050406030204" pitchFamily="18" charset="0"/>
                      </a:rPr>
                      <m:t>𝑚</m:t>
                    </m:r>
                    <m:r>
                      <a:rPr lang="it-IT" b="0" i="1" smtClean="0">
                        <a:latin typeface="Cambria Math" panose="02040503050406030204" pitchFamily="18" charset="0"/>
                      </a:rPr>
                      <m:t>=0</m:t>
                    </m:r>
                  </m:oMath>
                </a14:m>
                <a:r>
                  <a:rPr lang="it-IT" dirty="0"/>
                  <a:t> e ilsecondo in </a:t>
                </a:r>
                <a14:m>
                  <m:oMath xmlns:m="http://schemas.openxmlformats.org/officeDocument/2006/math">
                    <m:r>
                      <a:rPr lang="it-IT" b="0" i="1" smtClean="0">
                        <a:latin typeface="Cambria Math" panose="02040503050406030204" pitchFamily="18" charset="0"/>
                      </a:rPr>
                      <m:t>𝑚</m:t>
                    </m:r>
                    <m:r>
                      <a:rPr lang="it-IT" b="0" i="1" smtClean="0">
                        <a:latin typeface="Cambria Math" panose="02040503050406030204" pitchFamily="18" charset="0"/>
                      </a:rPr>
                      <m:t>=</m:t>
                    </m:r>
                    <m:r>
                      <a:rPr lang="it-IT" b="0" i="1" smtClean="0">
                        <a:latin typeface="Cambria Math" panose="02040503050406030204" pitchFamily="18" charset="0"/>
                      </a:rPr>
                      <m:t>𝑛𝑜</m:t>
                    </m:r>
                  </m:oMath>
                </a14:m>
                <a:endParaRPr lang="en-GB" dirty="0"/>
              </a:p>
            </p:txBody>
          </p:sp>
        </mc:Choice>
        <mc:Fallback xmlns="">
          <p:sp>
            <p:nvSpPr>
              <p:cNvPr id="5" name="Rectangle 4">
                <a:extLst>
                  <a:ext uri="{FF2B5EF4-FFF2-40B4-BE49-F238E27FC236}">
                    <a16:creationId xmlns:a16="http://schemas.microsoft.com/office/drawing/2014/main" id="{2347BE72-81FC-4C37-99D3-29019B055989}"/>
                  </a:ext>
                </a:extLst>
              </p:cNvPr>
              <p:cNvSpPr>
                <a:spLocks noRot="1" noChangeAspect="1" noMove="1" noResize="1" noEditPoints="1" noAdjustHandles="1" noChangeArrowheads="1" noChangeShapeType="1" noTextEdit="1"/>
              </p:cNvSpPr>
              <p:nvPr/>
            </p:nvSpPr>
            <p:spPr>
              <a:xfrm>
                <a:off x="706256" y="2237738"/>
                <a:ext cx="8530477" cy="369332"/>
              </a:xfrm>
              <a:prstGeom prst="rect">
                <a:avLst/>
              </a:prstGeom>
              <a:blipFill>
                <a:blip r:embed="rId3"/>
                <a:stretch>
                  <a:fillRect l="-643" t="-8197" b="-2459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7DD1AE29-50D6-4713-BF7C-E6E84EB7AD8B}"/>
                  </a:ext>
                </a:extLst>
              </p:cNvPr>
              <p:cNvSpPr/>
              <p:nvPr/>
            </p:nvSpPr>
            <p:spPr>
              <a:xfrm>
                <a:off x="706256" y="3073102"/>
                <a:ext cx="10779487" cy="3139321"/>
              </a:xfrm>
              <a:prstGeom prst="rect">
                <a:avLst/>
              </a:prstGeom>
            </p:spPr>
            <p:txBody>
              <a:bodyPr wrap="square">
                <a:spAutoFit/>
              </a:bodyPr>
              <a:lstStyle/>
              <a:p>
                <a:r>
                  <a:rPr lang="it-IT" dirty="0"/>
                  <a:t>La funzione </a:t>
                </a:r>
                <a:r>
                  <a:rPr lang="en-GB" dirty="0">
                    <a:solidFill>
                      <a:srgbClr val="C00000"/>
                    </a:solidFill>
                  </a:rPr>
                  <a:t>[R0 n1]=max(R); </a:t>
                </a:r>
                <a:r>
                  <a:rPr lang="en-GB" dirty="0"/>
                  <a:t>di </a:t>
                </a:r>
                <a:r>
                  <a:rPr lang="en-GB" dirty="0" err="1"/>
                  <a:t>Matlab</a:t>
                </a:r>
                <a:r>
                  <a:rPr lang="en-GB" dirty="0"/>
                  <a:t> </a:t>
                </a:r>
                <a:r>
                  <a:rPr lang="en-GB" dirty="0" err="1"/>
                  <a:t>restituisce</a:t>
                </a:r>
                <a:r>
                  <a:rPr lang="en-GB" dirty="0"/>
                  <a:t> </a:t>
                </a:r>
                <a:r>
                  <a:rPr lang="en-GB" dirty="0" err="1"/>
                  <a:t>il</a:t>
                </a:r>
                <a:r>
                  <a:rPr lang="en-GB" dirty="0"/>
                  <a:t> </a:t>
                </a:r>
                <a:r>
                  <a:rPr lang="en-GB" dirty="0" err="1"/>
                  <a:t>valore</a:t>
                </a:r>
                <a:r>
                  <a:rPr lang="en-GB" dirty="0"/>
                  <a:t> del </a:t>
                </a:r>
                <a:r>
                  <a:rPr lang="en-GB" dirty="0" err="1"/>
                  <a:t>massimo</a:t>
                </a:r>
                <a:r>
                  <a:rPr lang="en-GB" dirty="0"/>
                  <a:t> </a:t>
                </a:r>
                <a:r>
                  <a:rPr lang="en-GB" dirty="0">
                    <a:solidFill>
                      <a:srgbClr val="C00000"/>
                    </a:solidFill>
                  </a:rPr>
                  <a:t>R0 </a:t>
                </a:r>
                <a:r>
                  <a:rPr lang="en-GB" dirty="0"/>
                  <a:t>e la </a:t>
                </a:r>
                <a:r>
                  <a:rPr lang="en-GB" dirty="0" err="1"/>
                  <a:t>sua</a:t>
                </a:r>
                <a:r>
                  <a:rPr lang="en-GB" dirty="0"/>
                  <a:t> </a:t>
                </a:r>
                <a:r>
                  <a:rPr lang="en-GB" dirty="0" err="1"/>
                  <a:t>posizione</a:t>
                </a:r>
                <a:r>
                  <a:rPr lang="en-GB" dirty="0"/>
                  <a:t> </a:t>
                </a:r>
                <a:r>
                  <a:rPr lang="en-GB" dirty="0">
                    <a:solidFill>
                      <a:srgbClr val="C00000"/>
                    </a:solidFill>
                  </a:rPr>
                  <a:t>n1.</a:t>
                </a:r>
                <a:endParaRPr lang="en-GB" dirty="0"/>
              </a:p>
              <a:p>
                <a:endParaRPr lang="it-IT" dirty="0"/>
              </a:p>
              <a:p>
                <a:r>
                  <a:rPr lang="it-IT" dirty="0"/>
                  <a:t>Se la posizione del massimo trovato da questa funzione coincide con </a:t>
                </a:r>
                <a14:m>
                  <m:oMath xmlns:m="http://schemas.openxmlformats.org/officeDocument/2006/math">
                    <m:r>
                      <a:rPr lang="it-IT" b="0" i="1" smtClean="0">
                        <a:latin typeface="Cambria Math" panose="02040503050406030204" pitchFamily="18" charset="0"/>
                      </a:rPr>
                      <m:t>𝑚</m:t>
                    </m:r>
                    <m:r>
                      <a:rPr lang="it-IT" b="0" i="1" smtClean="0">
                        <a:latin typeface="Cambria Math" panose="02040503050406030204" pitchFamily="18" charset="0"/>
                      </a:rPr>
                      <m:t>=0,</m:t>
                    </m:r>
                  </m:oMath>
                </a14:m>
                <a:r>
                  <a:rPr lang="it-IT" dirty="0"/>
                  <a:t> dovrò cercare la posizione del secondo massimo </a:t>
                </a:r>
                <a:r>
                  <a:rPr lang="en-GB" dirty="0">
                    <a:solidFill>
                      <a:srgbClr val="C00000"/>
                    </a:solidFill>
                  </a:rPr>
                  <a:t>n2.</a:t>
                </a:r>
              </a:p>
              <a:p>
                <a:endParaRPr lang="en-GB" dirty="0">
                  <a:solidFill>
                    <a:srgbClr val="C00000"/>
                  </a:solidFill>
                </a:endParaRPr>
              </a:p>
              <a:p>
                <a:r>
                  <a:rPr lang="it-IT" dirty="0"/>
                  <a:t>Per fare questo, la strada più semplice è quella di azzerare i valori di </a:t>
                </a:r>
                <a:r>
                  <a:rPr lang="en-GB" dirty="0">
                    <a:solidFill>
                      <a:srgbClr val="C00000"/>
                    </a:solidFill>
                  </a:rPr>
                  <a:t>R </a:t>
                </a:r>
                <a:r>
                  <a:rPr lang="en-GB" dirty="0"/>
                  <a:t>in un </a:t>
                </a:r>
                <a:r>
                  <a:rPr lang="en-GB" dirty="0" err="1"/>
                  <a:t>intorno</a:t>
                </a:r>
                <a:r>
                  <a:rPr lang="en-GB" dirty="0"/>
                  <a:t> del primo </a:t>
                </a:r>
                <a:r>
                  <a:rPr lang="en-GB" dirty="0" err="1"/>
                  <a:t>massimo</a:t>
                </a:r>
                <a:r>
                  <a:rPr lang="en-GB" dirty="0"/>
                  <a:t> e poi </a:t>
                </a:r>
                <a:r>
                  <a:rPr lang="en-GB" dirty="0" err="1"/>
                  <a:t>ricalcolarne</a:t>
                </a:r>
                <a:r>
                  <a:rPr lang="en-GB" dirty="0"/>
                  <a:t> </a:t>
                </a:r>
                <a:r>
                  <a:rPr lang="en-GB" dirty="0" err="1"/>
                  <a:t>il</a:t>
                </a:r>
                <a:r>
                  <a:rPr lang="en-GB" dirty="0"/>
                  <a:t> </a:t>
                </a:r>
                <a:r>
                  <a:rPr lang="en-GB" dirty="0" err="1"/>
                  <a:t>valore</a:t>
                </a:r>
                <a:r>
                  <a:rPr lang="en-GB" dirty="0"/>
                  <a:t> del </a:t>
                </a:r>
                <a:r>
                  <a:rPr lang="en-GB" dirty="0" err="1"/>
                  <a:t>massimo</a:t>
                </a:r>
                <a:r>
                  <a:rPr lang="en-GB" dirty="0"/>
                  <a:t> </a:t>
                </a:r>
                <a:r>
                  <a:rPr lang="en-GB" dirty="0">
                    <a:solidFill>
                      <a:srgbClr val="C00000"/>
                    </a:solidFill>
                  </a:rPr>
                  <a:t>R0 </a:t>
                </a:r>
                <a:r>
                  <a:rPr lang="en-GB" dirty="0"/>
                  <a:t>e la </a:t>
                </a:r>
                <a:r>
                  <a:rPr lang="en-GB" dirty="0" err="1"/>
                  <a:t>sua</a:t>
                </a:r>
                <a:r>
                  <a:rPr lang="en-GB" dirty="0"/>
                  <a:t> </a:t>
                </a:r>
                <a:r>
                  <a:rPr lang="en-GB" dirty="0" err="1"/>
                  <a:t>posizione</a:t>
                </a:r>
                <a:r>
                  <a:rPr lang="en-GB" dirty="0"/>
                  <a:t> </a:t>
                </a:r>
                <a:r>
                  <a:rPr lang="en-GB" dirty="0">
                    <a:solidFill>
                      <a:srgbClr val="C00000"/>
                    </a:solidFill>
                  </a:rPr>
                  <a:t>n2 </a:t>
                </a:r>
                <a:r>
                  <a:rPr lang="en-GB" dirty="0"/>
                  <a:t>con la </a:t>
                </a:r>
                <a:r>
                  <a:rPr lang="en-GB" dirty="0" err="1"/>
                  <a:t>stessa</a:t>
                </a:r>
                <a:r>
                  <a:rPr lang="en-GB" dirty="0"/>
                  <a:t> </a:t>
                </a:r>
                <a:r>
                  <a:rPr lang="it-IT" dirty="0"/>
                  <a:t>funzione </a:t>
                </a:r>
                <a:r>
                  <a:rPr lang="en-GB" dirty="0">
                    <a:solidFill>
                      <a:srgbClr val="C00000"/>
                    </a:solidFill>
                  </a:rPr>
                  <a:t>[R0 n2]=max(R); </a:t>
                </a:r>
              </a:p>
              <a:p>
                <a:endParaRPr lang="it-IT" dirty="0">
                  <a:solidFill>
                    <a:srgbClr val="C00000"/>
                  </a:solidFill>
                </a:endParaRPr>
              </a:p>
              <a:p>
                <a:r>
                  <a:rPr lang="it-IT" dirty="0"/>
                  <a:t>La dimensione dell’intorno del primo massimo da azzerare lo si trova analizzando visivamente la struttura della cross correlazione di figura 1. Nel nostro caso vedrete che un centinaio di campioni saranno sufficienti ad escludere altri valori maggiori del secondo massimo che vi interessa.</a:t>
                </a:r>
                <a:endParaRPr lang="en-GB" dirty="0"/>
              </a:p>
            </p:txBody>
          </p:sp>
        </mc:Choice>
        <mc:Fallback xmlns="">
          <p:sp>
            <p:nvSpPr>
              <p:cNvPr id="6" name="Rectangle 5">
                <a:extLst>
                  <a:ext uri="{FF2B5EF4-FFF2-40B4-BE49-F238E27FC236}">
                    <a16:creationId xmlns:a16="http://schemas.microsoft.com/office/drawing/2014/main" id="{7DD1AE29-50D6-4713-BF7C-E6E84EB7AD8B}"/>
                  </a:ext>
                </a:extLst>
              </p:cNvPr>
              <p:cNvSpPr>
                <a:spLocks noRot="1" noChangeAspect="1" noMove="1" noResize="1" noEditPoints="1" noAdjustHandles="1" noChangeArrowheads="1" noChangeShapeType="1" noTextEdit="1"/>
              </p:cNvSpPr>
              <p:nvPr/>
            </p:nvSpPr>
            <p:spPr>
              <a:xfrm>
                <a:off x="706256" y="3073102"/>
                <a:ext cx="10779487" cy="3139321"/>
              </a:xfrm>
              <a:prstGeom prst="rect">
                <a:avLst/>
              </a:prstGeom>
              <a:blipFill>
                <a:blip r:embed="rId4"/>
                <a:stretch>
                  <a:fillRect l="-509" t="-971" b="-2136"/>
                </a:stretch>
              </a:blipFill>
            </p:spPr>
            <p:txBody>
              <a:bodyPr/>
              <a:lstStyle/>
              <a:p>
                <a:r>
                  <a:rPr lang="en-GB">
                    <a:noFill/>
                  </a:rPr>
                  <a:t> </a:t>
                </a:r>
              </a:p>
            </p:txBody>
          </p:sp>
        </mc:Fallback>
      </mc:AlternateContent>
    </p:spTree>
    <p:extLst>
      <p:ext uri="{BB962C8B-B14F-4D97-AF65-F5344CB8AC3E}">
        <p14:creationId xmlns:p14="http://schemas.microsoft.com/office/powerpoint/2010/main" val="1344900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3E25758-5AF9-4BF1-ACF5-8AAA4BB2C53C}"/>
              </a:ext>
            </a:extLst>
          </p:cNvPr>
          <p:cNvSpPr/>
          <p:nvPr/>
        </p:nvSpPr>
        <p:spPr>
          <a:xfrm>
            <a:off x="1738746" y="3806272"/>
            <a:ext cx="9919854" cy="2585323"/>
          </a:xfrm>
          <a:prstGeom prst="rect">
            <a:avLst/>
          </a:prstGeom>
        </p:spPr>
        <p:txBody>
          <a:bodyPr wrap="square">
            <a:spAutoFit/>
          </a:bodyPr>
          <a:lstStyle/>
          <a:p>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Calcolare la posizione del massimo (che capiterà intorno allo zero cioè</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al campione n1=L)</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Per trovare il secondo massimo conviene azzerare R in un intorno di n1</a:t>
            </a:r>
            <a:endParaRPr lang="it-IT" dirty="0">
              <a:latin typeface="Times New Roman" panose="02020603050405020304" pitchFamily="18" charset="0"/>
            </a:endParaRPr>
          </a:p>
          <a:p>
            <a:r>
              <a:rPr lang="it-IT" dirty="0">
                <a:solidFill>
                  <a:srgbClr val="008013"/>
                </a:solidFill>
                <a:latin typeface="Times New Roman" panose="02020603050405020304" pitchFamily="18" charset="0"/>
              </a:rPr>
              <a:t>% (ad esempio da n1-100 a n1+100) e poi ricalcolare la posizione del nuovo massimo n2</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a:p>
            <a:r>
              <a:rPr lang="it-IT" dirty="0">
                <a:solidFill>
                  <a:srgbClr val="0E00FF"/>
                </a:solidFill>
                <a:latin typeface="Times New Roman" panose="02020603050405020304" pitchFamily="18" charset="0"/>
              </a:rPr>
              <a:t>...</a:t>
            </a:r>
            <a:r>
              <a:rPr lang="it-IT" dirty="0">
                <a:solidFill>
                  <a:srgbClr val="008013"/>
                </a:solidFill>
                <a:latin typeface="Times New Roman" panose="02020603050405020304" pitchFamily="18" charset="0"/>
              </a:rPr>
              <a:t>.............</a:t>
            </a:r>
            <a:endParaRPr lang="it-IT" dirty="0">
              <a:latin typeface="Times New Roman" panose="02020603050405020304" pitchFamily="18" charset="0"/>
            </a:endParaRPr>
          </a:p>
        </p:txBody>
      </p:sp>
      <p:pic>
        <p:nvPicPr>
          <p:cNvPr id="5" name="Picture 4">
            <a:extLst>
              <a:ext uri="{FF2B5EF4-FFF2-40B4-BE49-F238E27FC236}">
                <a16:creationId xmlns:a16="http://schemas.microsoft.com/office/drawing/2014/main" id="{0B8090B7-CA51-40D1-9E01-2F7FB8637BCD}"/>
              </a:ext>
            </a:extLst>
          </p:cNvPr>
          <p:cNvPicPr>
            <a:picLocks noChangeAspect="1"/>
          </p:cNvPicPr>
          <p:nvPr/>
        </p:nvPicPr>
        <p:blipFill>
          <a:blip r:embed="rId2"/>
          <a:stretch>
            <a:fillRect/>
          </a:stretch>
        </p:blipFill>
        <p:spPr>
          <a:xfrm>
            <a:off x="-374072" y="761167"/>
            <a:ext cx="12192000" cy="2883412"/>
          </a:xfrm>
          <a:prstGeom prst="rect">
            <a:avLst/>
          </a:prstGeom>
        </p:spPr>
      </p:pic>
    </p:spTree>
    <p:extLst>
      <p:ext uri="{BB962C8B-B14F-4D97-AF65-F5344CB8AC3E}">
        <p14:creationId xmlns:p14="http://schemas.microsoft.com/office/powerpoint/2010/main" val="2691247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1011</Words>
  <Application>Microsoft Office PowerPoint</Application>
  <PresentationFormat>Widescreen</PresentationFormat>
  <Paragraphs>105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Claudio Maria Prati</dc:creator>
  <cp:lastModifiedBy>Claudio Maria Prati</cp:lastModifiedBy>
  <cp:revision>14</cp:revision>
  <dcterms:created xsi:type="dcterms:W3CDTF">2026-04-17T10:33:00Z</dcterms:created>
  <dcterms:modified xsi:type="dcterms:W3CDTF">2026-04-20T08:30:53Z</dcterms:modified>
</cp:coreProperties>
</file>